
<file path=[Content_Types].xml><?xml version="1.0" encoding="utf-8"?>
<Types xmlns="http://schemas.openxmlformats.org/package/2006/content-types">
  <Default Extension="fntdata" ContentType="application/x-fontdata"/>
  <Default Extension="xml" ContentType="application/xml"/>
  <Default Extension="rels" ContentType="application/vnd.openxmlformats-package.relationships+xml"/>
  <Default Extension="jpeg" ContentType="image/jpeg"/>
  <Default Extension="jpg" ContentType="image/jpg"/>
  <Default Extension="svg" ContentType="image/svg+xml"/>
  <Default Extension="png" ContentType="image/png"/>
  <Default Extension="gif" ContentType="image/gif"/>
  <Default Extension="m4v" ContentType="video/mp4"/>
  <Default Extension="mp4" ContentType="video/mp4"/>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notesMasters/notesMaster1.xml" ContentType="application/vnd.openxmlformats-officedocument.presentationml.notesMaster+xml"/>
  <Override PartName="/ppt/slideMasters/slideMaster1.xml" ContentType="application/vnd.openxmlformats-officedocument.presentationml.slideMaster+xml"/>
  <Override PartName="/ppt/slides/slide1.xml" ContentType="application/vnd.openxmlformats-officedocument.presentationml.slide+xml"/>
  <Override PartName="/ppt/slideMasters/slideMaster2.xml" ContentType="application/vnd.openxmlformats-officedocument.presentationml.slideMaster+xml"/>
  <Override PartName="/ppt/slides/slide2.xml" ContentType="application/vnd.openxmlformats-officedocument.presentationml.slide+xml"/>
  <Override PartName="/ppt/slideMasters/slideMaster3.xml" ContentType="application/vnd.openxmlformats-officedocument.presentationml.slideMaster+xml"/>
  <Override PartName="/ppt/slides/slide3.xml" ContentType="application/vnd.openxmlformats-officedocument.presentationml.slide+xml"/>
  <Override PartName="/ppt/slideMasters/slideMaster4.xml" ContentType="application/vnd.openxmlformats-officedocument.presentationml.slideMaster+xml"/>
  <Override PartName="/ppt/slides/slide4.xml" ContentType="application/vnd.openxmlformats-officedocument.presentationml.slide+xml"/>
  <Override PartName="/ppt/slideMasters/slideMaster5.xml" ContentType="application/vnd.openxmlformats-officedocument.presentationml.slideMaster+xml"/>
  <Override PartName="/ppt/slides/slide5.xml" ContentType="application/vnd.openxmlformats-officedocument.presentationml.slide+xml"/>
  <Override PartName="/ppt/slideMasters/slideMaster6.xml" ContentType="application/vnd.openxmlformats-officedocument.presentationml.slideMaster+xml"/>
  <Override PartName="/ppt/slides/slide6.xml" ContentType="application/vnd.openxmlformats-officedocument.presentationml.slide+xml"/>
  <Override PartName="/ppt/slideMasters/slideMaster7.xml" ContentType="application/vnd.openxmlformats-officedocument.presentationml.slideMaster+xml"/>
  <Override PartName="/ppt/slides/slide7.xml" ContentType="application/vnd.openxmlformats-officedocument.presentationml.slide+xml"/>
  <Override PartName="/ppt/slideMasters/slideMaster8.xml" ContentType="application/vnd.openxmlformats-officedocument.presentationml.slideMaster+xml"/>
  <Override PartName="/ppt/slides/slide8.xml" ContentType="application/vnd.openxmlformats-officedocument.presentationml.slide+xml"/>
  <Override PartName="/ppt/slideMasters/slideMaster9.xml" ContentType="application/vnd.openxmlformats-officedocument.presentationml.slideMaster+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
		<Relationship Id="rId1" Type="http://schemas.openxmlformats.org/officeDocument/2006/relationships/extended-properties" Target="docProps/app.xml"/>
		<Relationship Id="rId2" Type="http://schemas.openxmlformats.org/package/2006/relationships/metadata/core-properties" Target="docProps/core.xml"/>
		<Relationship Id="rId3"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notesMasterIdLst>
    <p:notesMasterId r:id="rId11"/>
  </p:notesMasterIdLst>
  <p:sldSz cx="14630400" cy="8229600"/>
  <p:notesSz cx="8229600" cy="14630400"/>
  <p:embeddedFontLst>
    <p:embeddedFont>
      <p:font typeface="Alice"/>
      <p:regular r:id="rId16"/>
    </p:embeddedFont>
    <p:embeddedFont>
      <p:font typeface="Alice"/>
      <p:regular r:id="rId17"/>
    </p:embeddedFont>
    <p:embeddedFont>
      <p:font typeface="Lora"/>
      <p:regular r:id="rId18"/>
    </p:embeddedFont>
    <p:embeddedFont>
      <p:font typeface="Lora"/>
      <p:regular r:id="rId19"/>
    </p:embeddedFont>
    <p:embeddedFont>
      <p:font typeface="Lora"/>
      <p:regular r:id="rId20"/>
    </p:embeddedFont>
    <p:embeddedFont>
      <p:font typeface="Lora"/>
      <p:regular r:id="rId21"/>
    </p:embeddedFont>
  </p:embeddedFon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36" d="100"/>
          <a:sy n="136" d="100"/>
        </p:scale>
        <p:origin x="216"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6" Type="http://schemas.openxmlformats.org/officeDocument/2006/relationships/font" Target="fonts/font1.fntdata"/><Relationship Id="rId17" Type="http://schemas.openxmlformats.org/officeDocument/2006/relationships/font" Target="fonts/font2.fntdata"/><Relationship Id="rId18" Type="http://schemas.openxmlformats.org/officeDocument/2006/relationships/font" Target="fonts/font3.fntdata"/><Relationship Id="rId19" Type="http://schemas.openxmlformats.org/officeDocument/2006/relationships/font" Target="fonts/font4.fntdata"/><Relationship Id="rId20" Type="http://schemas.openxmlformats.org/officeDocument/2006/relationships/font" Target="fonts/font5.fntdata"/><Relationship Id="rId21" Type="http://schemas.openxmlformats.org/officeDocument/2006/relationships/font" Target="fonts/font6.fntdata"/></Relationships>
</file>

<file path=ppt/notesMasters/_rels/notesMaster1.xml.rels><?xml version="1.0" encoding="UTF-8" standalone="yes"?>
<Relationships xmlns="http://schemas.openxmlformats.org/package/2006/relationships">
		<Relationship Id="rId1" Type="http://schemas.openxmlformats.org/officeDocument/2006/relationships/theme" Target="../theme/theme1.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82F153-3F37-0F45-9E97-73ACFA13230C}" type="datetimeFigureOut">
              <a:rPr lang="en-US"/>
              <a:t>7/23/19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E9CC1-C706-0F49-92D6-E571CC5EEA8F}" type="slidenum">
              <a:rPr lang="en-US"/>
              <a:t>‹#›</a:t>
            </a:fld>
            <a:endParaRPr lang="en-US"/>
          </a:p>
        </p:txBody>
      </p:sp>
    </p:spTree>
    <p:extLst>
      <p:ext uri="{BB962C8B-B14F-4D97-AF65-F5344CB8AC3E}">
        <p14:creationId xmlns:p14="http://schemas.microsoft.com/office/powerpoint/2010/main" val="1024086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xml"/>
		</Relationships>
</file>

<file path=ppt/notesSlides/_rels/notesSlide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xml"/>
		</Relationships>
</file>

<file path=ppt/notesSlides/_rels/notesSlide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xml"/>
		</Relationships>
</file>

<file path=ppt/notesSlides/_rels/notesSlide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xml"/>
		</Relationships>
</file>

<file path=ppt/notesSlides/_rels/notesSlide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xml"/>
		</Relationships>
</file>

<file path=ppt/notesSlides/_rels/notesSlide6.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xml"/>
		</Relationships>
</file>

<file path=ppt/notesSlides/_rels/notesSlide7.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7.xml"/>
		</Relationships>
</file>

<file path=ppt/notesSlides/_rels/notesSlide8.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8.xml"/>
		</Relationships>
</file>

<file path=ppt/notesSlides/_rels/notesSlide9.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9.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https://gamma.app/?utm_source=made-with-gamma" TargetMode="External"/><Relationship Id="rId1" Type="http://schemas.openxmlformats.org/officeDocument/2006/relationships/image" Target="../media/image-1010-1.png"/><Relationship Id="rId3"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gamma.app/?utm_source=made-with-gamma" TargetMode="External"/><Relationship Id="rId1" Type="http://schemas.openxmlformats.org/officeDocument/2006/relationships/image" Target="../media/image-1002-1.png"/><Relationship Id="rId3"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gamma.app/?utm_source=made-with-gamma" TargetMode="External"/><Relationship Id="rId1" Type="http://schemas.openxmlformats.org/officeDocument/2006/relationships/image" Target="../media/image-1003-1.png"/><Relationship Id="rId3"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gamma.app/?utm_source=made-with-gamma" TargetMode="External"/><Relationship Id="rId1" Type="http://schemas.openxmlformats.org/officeDocument/2006/relationships/image" Target="../media/image-1004-1.png"/><Relationship Id="rId3"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gamma.app/?utm_source=made-with-gamma" TargetMode="External"/><Relationship Id="rId1" Type="http://schemas.openxmlformats.org/officeDocument/2006/relationships/image" Target="../media/image-1005-1.png"/><Relationship Id="rId3"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s://gamma.app/?utm_source=made-with-gamma" TargetMode="External"/><Relationship Id="rId1" Type="http://schemas.openxmlformats.org/officeDocument/2006/relationships/image" Target="../media/image-1006-1.png"/><Relationship Id="rId3"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s://gamma.app/?utm_source=made-with-gamma" TargetMode="External"/><Relationship Id="rId1" Type="http://schemas.openxmlformats.org/officeDocument/2006/relationships/image" Target="../media/image-1007-1.png"/><Relationship Id="rId3"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s://gamma.app/?utm_source=made-with-gamma" TargetMode="External"/><Relationship Id="rId1" Type="http://schemas.openxmlformats.org/officeDocument/2006/relationships/image" Target="../media/image-1008-1.png"/><Relationship Id="rId3"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s://gamma.app/?utm_source=made-with-gamma" TargetMode="External"/><Relationship Id="rId1" Type="http://schemas.openxmlformats.org/officeDocument/2006/relationships/image" Target="../media/image-1009-1.png"/><Relationship Id="rId3"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lide 9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1F2DE"/>
          </a:solidFill>
          <a:ln/>
        </p:spPr>
      </p:sp>
      <p:sp>
        <p:nvSpPr>
          <p:cNvPr id="3" name="Shape 1"/>
          <p:cNvSpPr/>
          <p:nvPr/>
        </p:nvSpPr>
        <p:spPr>
          <a:xfrm>
            <a:off x="0" y="0"/>
            <a:ext cx="14630400" cy="8229600"/>
          </a:xfrm>
          <a:prstGeom prst="rect">
            <a:avLst/>
          </a:prstGeom>
          <a:solidFill>
            <a:srgbClr val="FFA44F"/>
          </a:solidFill>
          <a:ln/>
        </p:spPr>
      </p:sp>
      <p:pic>
        <p:nvPicPr>
          <p:cNvPr id="4" name="Image 0" descr="preencoded.png">
            <a:hlinkClick r:id="rId2" tooltip=""/>
          </p:cNvPr>
          <p:cNvPicPr>
            <a:picLocks noChangeAspect="1"/>
          </p:cNvPicPr>
          <p:nvPr/>
        </p:nvPicPr>
        <p:blipFill>
          <a:blip r:embed="rId1"/>
          <a:stretch>
            <a:fillRect/>
          </a:stretch>
        </p:blipFill>
        <p:spPr>
          <a:xfrm>
            <a:off x="12839215" y="7749540"/>
            <a:ext cx="1722605" cy="41148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lide 1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1F2DE"/>
          </a:solidFill>
          <a:ln/>
        </p:spPr>
      </p:sp>
      <p:sp>
        <p:nvSpPr>
          <p:cNvPr id="3" name="Shape 1"/>
          <p:cNvSpPr/>
          <p:nvPr/>
        </p:nvSpPr>
        <p:spPr>
          <a:xfrm>
            <a:off x="0" y="0"/>
            <a:ext cx="14630400" cy="8229600"/>
          </a:xfrm>
          <a:prstGeom prst="rect">
            <a:avLst/>
          </a:prstGeom>
          <a:solidFill>
            <a:srgbClr val="D8AFF8"/>
          </a:solidFill>
          <a:ln/>
        </p:spPr>
      </p:sp>
      <p:pic>
        <p:nvPicPr>
          <p:cNvPr id="4" name="Image 0" descr="preencoded.png">
            <a:hlinkClick r:id="rId2" tooltip=""/>
          </p:cNvPr>
          <p:cNvPicPr>
            <a:picLocks noChangeAspect="1"/>
          </p:cNvPicPr>
          <p:nvPr/>
        </p:nvPicPr>
        <p:blipFill>
          <a:blip r:embed="rId1"/>
          <a:stretch>
            <a:fillRect/>
          </a:stretch>
        </p:blipFill>
        <p:spPr>
          <a:xfrm>
            <a:off x="12839215" y="7749540"/>
            <a:ext cx="1722605" cy="41148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lide 2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1F2DE"/>
          </a:solidFill>
          <a:ln/>
        </p:spPr>
      </p:sp>
      <p:sp>
        <p:nvSpPr>
          <p:cNvPr id="3" name="Shape 1"/>
          <p:cNvSpPr/>
          <p:nvPr/>
        </p:nvSpPr>
        <p:spPr>
          <a:xfrm>
            <a:off x="0" y="0"/>
            <a:ext cx="14630400" cy="8229600"/>
          </a:xfrm>
          <a:prstGeom prst="rect">
            <a:avLst/>
          </a:prstGeom>
          <a:solidFill>
            <a:srgbClr val="5CC97B"/>
          </a:solidFill>
          <a:ln/>
        </p:spPr>
      </p:sp>
      <p:pic>
        <p:nvPicPr>
          <p:cNvPr id="4" name="Image 0" descr="preencoded.png">
            <a:hlinkClick r:id="rId2" tooltip=""/>
          </p:cNvPr>
          <p:cNvPicPr>
            <a:picLocks noChangeAspect="1"/>
          </p:cNvPicPr>
          <p:nvPr/>
        </p:nvPicPr>
        <p:blipFill>
          <a:blip r:embed="rId1"/>
          <a:stretch>
            <a:fillRect/>
          </a:stretch>
        </p:blipFill>
        <p:spPr>
          <a:xfrm>
            <a:off x="12839215" y="7749540"/>
            <a:ext cx="1722605" cy="4114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lide 3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1F2DE"/>
          </a:solidFill>
          <a:ln/>
        </p:spPr>
      </p:sp>
      <p:sp>
        <p:nvSpPr>
          <p:cNvPr id="3" name="Shape 1"/>
          <p:cNvSpPr/>
          <p:nvPr/>
        </p:nvSpPr>
        <p:spPr>
          <a:xfrm>
            <a:off x="0" y="0"/>
            <a:ext cx="14630400" cy="8229600"/>
          </a:xfrm>
          <a:prstGeom prst="rect">
            <a:avLst/>
          </a:prstGeom>
          <a:solidFill>
            <a:srgbClr val="AFCBF8"/>
          </a:solidFill>
          <a:ln/>
        </p:spPr>
      </p:sp>
      <p:pic>
        <p:nvPicPr>
          <p:cNvPr id="4" name="Image 0" descr="preencoded.png">
            <a:hlinkClick r:id="rId2" tooltip=""/>
          </p:cNvPr>
          <p:cNvPicPr>
            <a:picLocks noChangeAspect="1"/>
          </p:cNvPicPr>
          <p:nvPr/>
        </p:nvPicPr>
        <p:blipFill>
          <a:blip r:embed="rId1"/>
          <a:stretch>
            <a:fillRect/>
          </a:stretch>
        </p:blipFill>
        <p:spPr>
          <a:xfrm>
            <a:off x="12839215" y="7749540"/>
            <a:ext cx="1722605" cy="41148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lide 4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1F2DE"/>
          </a:solidFill>
          <a:ln/>
        </p:spPr>
      </p:sp>
      <p:sp>
        <p:nvSpPr>
          <p:cNvPr id="3" name="Shape 1"/>
          <p:cNvSpPr/>
          <p:nvPr/>
        </p:nvSpPr>
        <p:spPr>
          <a:xfrm>
            <a:off x="0" y="0"/>
            <a:ext cx="14630400" cy="8229600"/>
          </a:xfrm>
          <a:prstGeom prst="rect">
            <a:avLst/>
          </a:prstGeom>
          <a:solidFill>
            <a:srgbClr val="D8AFF8"/>
          </a:solidFill>
          <a:ln/>
        </p:spPr>
      </p:sp>
      <p:pic>
        <p:nvPicPr>
          <p:cNvPr id="4" name="Image 0" descr="preencoded.png">
            <a:hlinkClick r:id="rId2" tooltip=""/>
          </p:cNvPr>
          <p:cNvPicPr>
            <a:picLocks noChangeAspect="1"/>
          </p:cNvPicPr>
          <p:nvPr/>
        </p:nvPicPr>
        <p:blipFill>
          <a:blip r:embed="rId1"/>
          <a:stretch>
            <a:fillRect/>
          </a:stretch>
        </p:blipFill>
        <p:spPr>
          <a:xfrm>
            <a:off x="12839215" y="7749540"/>
            <a:ext cx="1722605" cy="41148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ide 5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1F2DE"/>
          </a:solidFill>
          <a:ln/>
        </p:spPr>
      </p:sp>
      <p:sp>
        <p:nvSpPr>
          <p:cNvPr id="3" name="Shape 1"/>
          <p:cNvSpPr/>
          <p:nvPr/>
        </p:nvSpPr>
        <p:spPr>
          <a:xfrm>
            <a:off x="0" y="0"/>
            <a:ext cx="14630400" cy="8229600"/>
          </a:xfrm>
          <a:prstGeom prst="rect">
            <a:avLst/>
          </a:prstGeom>
          <a:solidFill>
            <a:srgbClr val="FFD1A7"/>
          </a:solidFill>
          <a:ln/>
        </p:spPr>
      </p:sp>
      <p:pic>
        <p:nvPicPr>
          <p:cNvPr id="4" name="Image 0" descr="preencoded.png">
            <a:hlinkClick r:id="rId2" tooltip=""/>
          </p:cNvPr>
          <p:cNvPicPr>
            <a:picLocks noChangeAspect="1"/>
          </p:cNvPicPr>
          <p:nvPr/>
        </p:nvPicPr>
        <p:blipFill>
          <a:blip r:embed="rId1"/>
          <a:stretch>
            <a:fillRect/>
          </a:stretch>
        </p:blipFill>
        <p:spPr>
          <a:xfrm>
            <a:off x="12839215" y="7749540"/>
            <a:ext cx="1722605" cy="41148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lide 6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1F2DE"/>
          </a:solidFill>
          <a:ln/>
        </p:spPr>
      </p:sp>
      <p:sp>
        <p:nvSpPr>
          <p:cNvPr id="3" name="Shape 1"/>
          <p:cNvSpPr/>
          <p:nvPr/>
        </p:nvSpPr>
        <p:spPr>
          <a:xfrm>
            <a:off x="0" y="0"/>
            <a:ext cx="14630400" cy="8229600"/>
          </a:xfrm>
          <a:prstGeom prst="rect">
            <a:avLst/>
          </a:prstGeom>
          <a:solidFill>
            <a:srgbClr val="FAA1A1"/>
          </a:solidFill>
          <a:ln/>
        </p:spPr>
      </p:sp>
      <p:pic>
        <p:nvPicPr>
          <p:cNvPr id="4" name="Image 0" descr="preencoded.png">
            <a:hlinkClick r:id="rId2" tooltip=""/>
          </p:cNvPr>
          <p:cNvPicPr>
            <a:picLocks noChangeAspect="1"/>
          </p:cNvPicPr>
          <p:nvPr/>
        </p:nvPicPr>
        <p:blipFill>
          <a:blip r:embed="rId1"/>
          <a:stretch>
            <a:fillRect/>
          </a:stretch>
        </p:blipFill>
        <p:spPr>
          <a:xfrm>
            <a:off x="12839215" y="7749540"/>
            <a:ext cx="1722605" cy="4114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lide 7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1F2DE"/>
          </a:solidFill>
          <a:ln/>
        </p:spPr>
      </p:sp>
      <p:sp>
        <p:nvSpPr>
          <p:cNvPr id="3" name="Shape 1"/>
          <p:cNvSpPr/>
          <p:nvPr/>
        </p:nvSpPr>
        <p:spPr>
          <a:xfrm>
            <a:off x="0" y="0"/>
            <a:ext cx="14630400" cy="8229600"/>
          </a:xfrm>
          <a:prstGeom prst="rect">
            <a:avLst/>
          </a:prstGeom>
          <a:solidFill>
            <a:srgbClr val="F9D933"/>
          </a:solidFill>
          <a:ln/>
        </p:spPr>
      </p:sp>
      <p:pic>
        <p:nvPicPr>
          <p:cNvPr id="4" name="Image 0" descr="preencoded.png">
            <a:hlinkClick r:id="rId2" tooltip=""/>
          </p:cNvPr>
          <p:cNvPicPr>
            <a:picLocks noChangeAspect="1"/>
          </p:cNvPicPr>
          <p:nvPr/>
        </p:nvPicPr>
        <p:blipFill>
          <a:blip r:embed="rId1"/>
          <a:stretch>
            <a:fillRect/>
          </a:stretch>
        </p:blipFill>
        <p:spPr>
          <a:xfrm>
            <a:off x="12839215" y="7749540"/>
            <a:ext cx="1722605" cy="41148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lide 8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1F2DE"/>
          </a:solidFill>
          <a:ln/>
        </p:spPr>
      </p:sp>
      <p:sp>
        <p:nvSpPr>
          <p:cNvPr id="3" name="Shape 1"/>
          <p:cNvSpPr/>
          <p:nvPr/>
        </p:nvSpPr>
        <p:spPr>
          <a:xfrm>
            <a:off x="0" y="0"/>
            <a:ext cx="14630400" cy="8229600"/>
          </a:xfrm>
          <a:prstGeom prst="rect">
            <a:avLst/>
          </a:prstGeom>
          <a:solidFill>
            <a:srgbClr val="AEE4BD"/>
          </a:solidFill>
          <a:ln/>
        </p:spPr>
      </p:sp>
      <p:pic>
        <p:nvPicPr>
          <p:cNvPr id="4" name="Image 0" descr="preencoded.png">
            <a:hlinkClick r:id="rId2" tooltip=""/>
          </p:cNvPr>
          <p:cNvPicPr>
            <a:picLocks noChangeAspect="1"/>
          </p:cNvPicPr>
          <p:nvPr/>
        </p:nvPicPr>
        <p:blipFill>
          <a:blip r:embed="rId1"/>
          <a:stretch>
            <a:fillRect/>
          </a:stretch>
        </p:blipFill>
        <p:spPr>
          <a:xfrm>
            <a:off x="12839215" y="7749540"/>
            <a:ext cx="1722605" cy="41148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image" Target="../media/image-2-1.png"/><Relationship Id="rId2" Type="http://schemas.openxmlformats.org/officeDocument/2006/relationships/image" Target="../media/image-2-2.png"/><Relationship Id="rId3" Type="http://schemas.openxmlformats.org/officeDocument/2006/relationships/image" Target="../media/image-2-3.png"/><Relationship Id="rId4" Type="http://schemas.openxmlformats.org/officeDocument/2006/relationships/slideLayout" Target="../slideLayouts/slideLayout3.xml"/><Relationship Id="rId5"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image" Target="../media/image-3-1.png"/><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png"/><Relationship Id="rId8" Type="http://schemas.openxmlformats.org/officeDocument/2006/relationships/image" Target="../media/image-3-8.png"/><Relationship Id="rId9" Type="http://schemas.openxmlformats.org/officeDocument/2006/relationships/image" Target="../media/image-3-9.png"/><Relationship Id="rId10" Type="http://schemas.openxmlformats.org/officeDocument/2006/relationships/slideLayout" Target="../slideLayouts/slideLayout4.xml"/><Relationship Id="rId11"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image" Target="../media/image-4-1.png"/><Relationship Id="rId2" Type="http://schemas.openxmlformats.org/officeDocument/2006/relationships/image" Target="../media/image-4-2.png"/><Relationship Id="rId3" Type="http://schemas.openxmlformats.org/officeDocument/2006/relationships/image" Target="../media/image-4-3.png"/><Relationship Id="rId4" Type="http://schemas.openxmlformats.org/officeDocument/2006/relationships/slideLayout" Target="../slideLayouts/slideLayout5.xml"/><Relationship Id="rId5"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image" Target="../media/image-5-1.png"/><Relationship Id="rId2" Type="http://schemas.openxmlformats.org/officeDocument/2006/relationships/image" Target="../media/image-5-2.png"/><Relationship Id="rId3" Type="http://schemas.openxmlformats.org/officeDocument/2006/relationships/image" Target="../media/image-5-3.png"/><Relationship Id="rId4" Type="http://schemas.openxmlformats.org/officeDocument/2006/relationships/image" Target="../media/image-5-4.png"/><Relationship Id="rId5" Type="http://schemas.openxmlformats.org/officeDocument/2006/relationships/slideLayout" Target="../slideLayouts/slideLayout6.xml"/><Relationship Id="rId6"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image" Target="../media/image-6-1.png"/><Relationship Id="rId2" Type="http://schemas.openxmlformats.org/officeDocument/2006/relationships/image" Target="../media/image-6-2.png"/><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 Id="rId6" Type="http://schemas.openxmlformats.org/officeDocument/2006/relationships/image" Target="../media/image-6-6.png"/><Relationship Id="rId7" Type="http://schemas.openxmlformats.org/officeDocument/2006/relationships/slideLayout" Target="../slideLayouts/slideLayout7.xml"/><Relationship Id="rId8"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image" Target="../media/image-7-1.png"/><Relationship Id="rId2" Type="http://schemas.openxmlformats.org/officeDocument/2006/relationships/image" Target="../media/image-7-2.png"/><Relationship Id="rId3" Type="http://schemas.openxmlformats.org/officeDocument/2006/relationships/image" Target="../media/image-7-3.png"/><Relationship Id="rId4" Type="http://schemas.openxmlformats.org/officeDocument/2006/relationships/image" Target="../media/image-7-4.png"/><Relationship Id="rId5" Type="http://schemas.openxmlformats.org/officeDocument/2006/relationships/image" Target="../media/image-7-5.png"/><Relationship Id="rId6" Type="http://schemas.openxmlformats.org/officeDocument/2006/relationships/image" Target="../media/image-7-6.png"/><Relationship Id="rId7" Type="http://schemas.openxmlformats.org/officeDocument/2006/relationships/slideLayout" Target="../slideLayouts/slideLayout8.xml"/><Relationship Id="rId8"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image" Target="../media/image-8-1.png"/><Relationship Id="rId2" Type="http://schemas.openxmlformats.org/officeDocument/2006/relationships/image" Target="../media/image-8-2.png"/><Relationship Id="rId3" Type="http://schemas.openxmlformats.org/officeDocument/2006/relationships/image" Target="../media/image-8-3.png"/><Relationship Id="rId4" Type="http://schemas.openxmlformats.org/officeDocument/2006/relationships/image" Target="../media/image-8-4.png"/><Relationship Id="rId5" Type="http://schemas.openxmlformats.org/officeDocument/2006/relationships/image" Target="../media/image-8-5.png"/><Relationship Id="rId6" Type="http://schemas.openxmlformats.org/officeDocument/2006/relationships/slideLayout" Target="../slideLayouts/slideLayout9.xml"/><Relationship Id="rId7"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image" Target="../media/image-9-1.png"/><Relationship Id="rId2" Type="http://schemas.openxmlformats.org/officeDocument/2006/relationships/image" Target="../media/image-9-2.png"/><Relationship Id="rId3" Type="http://schemas.openxmlformats.org/officeDocument/2006/relationships/image" Target="../media/image-9-3.png"/><Relationship Id="rId4" Type="http://schemas.openxmlformats.org/officeDocument/2006/relationships/slideLayout" Target="../slideLayouts/slideLayout10.xml"/><Relationship Id="rId5"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Image 0" descr="preencoded.png">    </p:cNvPr>
          <p:cNvPicPr>
            <a:picLocks noChangeAspect="1"/>
          </p:cNvPicPr>
          <p:nvPr/>
        </p:nvPicPr>
        <p:blipFill>
          <a:blip r:embed="rId1"/>
          <a:stretch>
            <a:fillRect/>
          </a:stretch>
        </p:blipFill>
        <p:spPr>
          <a:xfrm>
            <a:off x="0" y="0"/>
            <a:ext cx="14630400" cy="2330529"/>
          </a:xfrm>
          <a:prstGeom prst="rect">
            <a:avLst/>
          </a:prstGeom>
        </p:spPr>
      </p:pic>
      <p:sp>
        <p:nvSpPr>
          <p:cNvPr id="3" name="Text 0"/>
          <p:cNvSpPr/>
          <p:nvPr/>
        </p:nvSpPr>
        <p:spPr>
          <a:xfrm>
            <a:off x="652463" y="2845237"/>
            <a:ext cx="13325475" cy="1607820"/>
          </a:xfrm>
          <a:prstGeom prst="rect">
            <a:avLst/>
          </a:prstGeom>
          <a:noFill/>
          <a:ln/>
        </p:spPr>
        <p:txBody>
          <a:bodyPr wrap="square" lIns="0" tIns="0" rIns="0" bIns="0" rtlCol="0" anchor="t"/>
          <a:lstStyle/>
          <a:p>
            <a:pPr algn="ctr" indent="0" marL="0">
              <a:lnSpc>
                <a:spcPts val="6300"/>
              </a:lnSpc>
              <a:buNone/>
            </a:pPr>
            <a:r>
              <a:rPr lang="en-US" sz="5050" b="1" dirty="0">
                <a:solidFill>
                  <a:srgbClr val="F44444"/>
                </a:solidFill>
                <a:latin typeface="Alice" pitchFamily="34" charset="0"/>
                <a:ea typeface="Alice" pitchFamily="34" charset="-122"/>
                <a:cs typeface="Alice" pitchFamily="34" charset="-120"/>
              </a:rPr>
              <a:t>Dispositif pHARe : Ensemble contre le harcèlement scolaire</a:t>
            </a:r>
            <a:endParaRPr lang="en-US" sz="5050" dirty="0"/>
          </a:p>
        </p:txBody>
      </p:sp>
      <p:sp>
        <p:nvSpPr>
          <p:cNvPr id="4" name="Text 1"/>
          <p:cNvSpPr/>
          <p:nvPr/>
        </p:nvSpPr>
        <p:spPr>
          <a:xfrm>
            <a:off x="652463" y="4732615"/>
            <a:ext cx="13325475" cy="1118354"/>
          </a:xfrm>
          <a:prstGeom prst="rect">
            <a:avLst/>
          </a:prstGeom>
          <a:noFill/>
          <a:ln/>
        </p:spPr>
        <p:txBody>
          <a:bodyPr wrap="square" lIns="0" tIns="0" rIns="0" bIns="0" rtlCol="0" anchor="t"/>
          <a:lstStyle/>
          <a:p>
            <a:pPr algn="l" indent="0" marL="0">
              <a:lnSpc>
                <a:spcPts val="2900"/>
              </a:lnSpc>
              <a:buNone/>
            </a:pPr>
            <a:r>
              <a:rPr lang="en-US" sz="1800" b="1" dirty="0">
                <a:solidFill>
                  <a:srgbClr val="000000"/>
                </a:solidFill>
                <a:latin typeface="Lora" pitchFamily="34" charset="0"/>
                <a:ea typeface="Lora" pitchFamily="34" charset="-122"/>
                <a:cs typeface="Lora" pitchFamily="34" charset="-120"/>
              </a:rPr>
              <a:t>Bonjour à toutes et à tous ! Aujourd'hui, nous allons aborder un sujet crucial : le harcèlement scolaire, et surtout les moyens de lutte mis en place. Le dispositif pHARe a été créé pour nous aider à mieux comprendre, prévenir et combattre ce phénomène qui touche de nombreux élèves.</a:t>
            </a:r>
            <a:endParaRPr lang="en-US" sz="1800" dirty="0"/>
          </a:p>
        </p:txBody>
      </p:sp>
      <p:sp>
        <p:nvSpPr>
          <p:cNvPr id="5" name="Text 2"/>
          <p:cNvSpPr/>
          <p:nvPr/>
        </p:nvSpPr>
        <p:spPr>
          <a:xfrm>
            <a:off x="652463" y="6060638"/>
            <a:ext cx="13325475" cy="1118354"/>
          </a:xfrm>
          <a:prstGeom prst="rect">
            <a:avLst/>
          </a:prstGeom>
          <a:noFill/>
          <a:ln/>
        </p:spPr>
        <p:txBody>
          <a:bodyPr wrap="square" lIns="0" tIns="0" rIns="0" bIns="0" rtlCol="0" anchor="t"/>
          <a:lstStyle/>
          <a:p>
            <a:pPr algn="l" indent="0" marL="0">
              <a:lnSpc>
                <a:spcPts val="2900"/>
              </a:lnSpc>
              <a:buNone/>
            </a:pPr>
            <a:r>
              <a:rPr lang="en-US" sz="1800" b="1" dirty="0">
                <a:solidFill>
                  <a:srgbClr val="204C8E"/>
                </a:solidFill>
                <a:latin typeface="Lora" pitchFamily="34" charset="0"/>
                <a:ea typeface="Lora" pitchFamily="34" charset="-122"/>
                <a:cs typeface="Lora" pitchFamily="34" charset="-120"/>
              </a:rPr>
              <a:t>Cette présentation vous guidera à travers les différents aspects du harcèlement scolaire, les ressources disponibles et les actions concrètes que vous pouvez entreprendre pour créer un environnement scolaire plus sûr et respectueux pour tous.</a:t>
            </a:r>
            <a:endParaRPr lang="en-US" sz="1800" dirty="0"/>
          </a:p>
        </p:txBody>
      </p:sp>
      <p:sp>
        <p:nvSpPr>
          <p:cNvPr id="6" name="Shape 3"/>
          <p:cNvSpPr/>
          <p:nvPr/>
        </p:nvSpPr>
        <p:spPr>
          <a:xfrm>
            <a:off x="652463" y="7402592"/>
            <a:ext cx="298252" cy="298252"/>
          </a:xfrm>
          <a:prstGeom prst="roundRect">
            <a:avLst>
              <a:gd name="adj" fmla="val 30655572"/>
            </a:avLst>
          </a:prstGeom>
          <a:solidFill>
            <a:srgbClr val="3A127E"/>
          </a:solidFill>
          <a:ln w="7620">
            <a:solidFill>
              <a:srgbClr val="FFFFFF"/>
            </a:solidFill>
            <a:prstDash val="solid"/>
          </a:ln>
        </p:spPr>
      </p:sp>
      <p:sp>
        <p:nvSpPr>
          <p:cNvPr id="7" name="Text 4"/>
          <p:cNvSpPr/>
          <p:nvPr/>
        </p:nvSpPr>
        <p:spPr>
          <a:xfrm>
            <a:off x="736044" y="7502962"/>
            <a:ext cx="130969" cy="97512"/>
          </a:xfrm>
          <a:prstGeom prst="rect">
            <a:avLst/>
          </a:prstGeom>
          <a:noFill/>
          <a:ln/>
        </p:spPr>
        <p:txBody>
          <a:bodyPr wrap="none" lIns="0" tIns="0" rIns="0" bIns="0" rtlCol="0" anchor="t"/>
          <a:lstStyle/>
          <a:p>
            <a:pPr algn="ctr" indent="0" marL="0">
              <a:lnSpc>
                <a:spcPts val="750"/>
              </a:lnSpc>
              <a:buNone/>
            </a:pPr>
            <a:r>
              <a:rPr lang="en-US" sz="750" dirty="0">
                <a:solidFill>
                  <a:srgbClr val="FFFFFF"/>
                </a:solidFill>
                <a:latin typeface="Lora Medium" pitchFamily="34" charset="0"/>
                <a:ea typeface="Lora Medium" pitchFamily="34" charset="-122"/>
                <a:cs typeface="Lora Medium" pitchFamily="34" charset="-120"/>
              </a:rPr>
              <a:t>NS</a:t>
            </a:r>
            <a:endParaRPr lang="en-US" sz="750" dirty="0"/>
          </a:p>
        </p:txBody>
      </p:sp>
      <p:sp>
        <p:nvSpPr>
          <p:cNvPr id="8" name="Text 5"/>
          <p:cNvSpPr/>
          <p:nvPr/>
        </p:nvSpPr>
        <p:spPr>
          <a:xfrm>
            <a:off x="1043821" y="7388662"/>
            <a:ext cx="3046571" cy="326112"/>
          </a:xfrm>
          <a:prstGeom prst="rect">
            <a:avLst/>
          </a:prstGeom>
          <a:noFill/>
          <a:ln/>
        </p:spPr>
        <p:txBody>
          <a:bodyPr wrap="none" lIns="0" tIns="0" rIns="0" bIns="0" rtlCol="0" anchor="t"/>
          <a:lstStyle/>
          <a:p>
            <a:pPr algn="l" indent="0" marL="0">
              <a:lnSpc>
                <a:spcPts val="2550"/>
              </a:lnSpc>
              <a:buNone/>
            </a:pPr>
            <a:r>
              <a:rPr lang="en-US" sz="1800" b="1" dirty="0">
                <a:solidFill>
                  <a:srgbClr val="2C2821"/>
                </a:solidFill>
                <a:latin typeface="Lora Bold" pitchFamily="34" charset="0"/>
                <a:ea typeface="Lora Bold" pitchFamily="34" charset="-122"/>
                <a:cs typeface="Lora Bold" pitchFamily="34" charset="-120"/>
              </a:rPr>
              <a:t>par Nicolas SAINTE-MARIE</a:t>
            </a:r>
            <a:endParaRPr lang="en-US"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Text 0"/>
          <p:cNvSpPr/>
          <p:nvPr/>
        </p:nvSpPr>
        <p:spPr>
          <a:xfrm>
            <a:off x="793790" y="1510308"/>
            <a:ext cx="9638586" cy="708779"/>
          </a:xfrm>
          <a:prstGeom prst="rect">
            <a:avLst/>
          </a:prstGeom>
          <a:noFill/>
          <a:ln/>
        </p:spPr>
        <p:txBody>
          <a:bodyPr wrap="none" lIns="0" tIns="0" rIns="0" bIns="0" rtlCol="0" anchor="t"/>
          <a:lstStyle/>
          <a:p>
            <a:pPr algn="l" indent="0" marL="0">
              <a:lnSpc>
                <a:spcPts val="5550"/>
              </a:lnSpc>
              <a:buNone/>
            </a:pPr>
            <a:r>
              <a:rPr lang="en-US" sz="4450" b="1" dirty="0">
                <a:solidFill>
                  <a:srgbClr val="910D0D"/>
                </a:solidFill>
                <a:latin typeface="Alice" pitchFamily="34" charset="0"/>
                <a:ea typeface="Alice" pitchFamily="34" charset="-122"/>
                <a:cs typeface="Alice" pitchFamily="34" charset="-120"/>
              </a:rPr>
              <a:t>Le cadre légal du harcèlement scolaire</a:t>
            </a:r>
            <a:endParaRPr lang="en-US" sz="4450" dirty="0"/>
          </a:p>
        </p:txBody>
      </p:sp>
      <p:pic>
        <p:nvPicPr>
          <p:cNvPr id="3" name="Image 0" descr="preencoded.png">    </p:cNvPr>
          <p:cNvPicPr>
            <a:picLocks noChangeAspect="1"/>
          </p:cNvPicPr>
          <p:nvPr/>
        </p:nvPicPr>
        <p:blipFill>
          <a:blip r:embed="rId1"/>
          <a:stretch>
            <a:fillRect/>
          </a:stretch>
        </p:blipFill>
        <p:spPr>
          <a:xfrm>
            <a:off x="793790" y="2672715"/>
            <a:ext cx="4120753" cy="2546747"/>
          </a:xfrm>
          <a:prstGeom prst="rect">
            <a:avLst/>
          </a:prstGeom>
        </p:spPr>
      </p:pic>
      <p:sp>
        <p:nvSpPr>
          <p:cNvPr id="4" name="Text 1"/>
          <p:cNvSpPr/>
          <p:nvPr/>
        </p:nvSpPr>
        <p:spPr>
          <a:xfrm>
            <a:off x="793790" y="5502950"/>
            <a:ext cx="2835235" cy="354330"/>
          </a:xfrm>
          <a:prstGeom prst="rect">
            <a:avLst/>
          </a:prstGeom>
          <a:noFill/>
          <a:ln/>
        </p:spPr>
        <p:txBody>
          <a:bodyPr wrap="none" lIns="0" tIns="0" rIns="0" bIns="0" rtlCol="0" anchor="t"/>
          <a:lstStyle/>
          <a:p>
            <a:pPr algn="l" indent="0" marL="0">
              <a:lnSpc>
                <a:spcPts val="2750"/>
              </a:lnSpc>
              <a:buNone/>
            </a:pPr>
            <a:r>
              <a:rPr lang="en-US" sz="2200" b="1" dirty="0">
                <a:solidFill>
                  <a:srgbClr val="5E208E"/>
                </a:solidFill>
                <a:latin typeface="Alice" pitchFamily="34" charset="0"/>
                <a:ea typeface="Alice" pitchFamily="34" charset="-122"/>
                <a:cs typeface="Alice" pitchFamily="34" charset="-120"/>
              </a:rPr>
              <a:t>Définition juridique</a:t>
            </a:r>
            <a:endParaRPr lang="en-US" sz="2200" dirty="0"/>
          </a:p>
        </p:txBody>
      </p:sp>
      <p:sp>
        <p:nvSpPr>
          <p:cNvPr id="5" name="Text 2"/>
          <p:cNvSpPr/>
          <p:nvPr/>
        </p:nvSpPr>
        <p:spPr>
          <a:xfrm>
            <a:off x="793790" y="5993368"/>
            <a:ext cx="4120753" cy="725805"/>
          </a:xfrm>
          <a:prstGeom prst="rect">
            <a:avLst/>
          </a:prstGeom>
          <a:noFill/>
          <a:ln/>
        </p:spPr>
        <p:txBody>
          <a:bodyPr wrap="square" lIns="0" tIns="0" rIns="0" bIns="0" rtlCol="0" anchor="t"/>
          <a:lstStyle/>
          <a:p>
            <a:pPr algn="l" indent="0" marL="0">
              <a:lnSpc>
                <a:spcPts val="2850"/>
              </a:lnSpc>
              <a:buNone/>
            </a:pPr>
            <a:r>
              <a:rPr lang="en-US" sz="1750" b="1" dirty="0">
                <a:solidFill>
                  <a:srgbClr val="910D0D"/>
                </a:solidFill>
                <a:latin typeface="Lora" pitchFamily="34" charset="0"/>
                <a:ea typeface="Lora" pitchFamily="34" charset="-122"/>
                <a:cs typeface="Lora" pitchFamily="34" charset="-120"/>
              </a:rPr>
              <a:t>Le harcèlement scolaire est un délit portant atteinte à la dignité</a:t>
            </a:r>
            <a:pPr algn="l" indent="0" marL="0">
              <a:lnSpc>
                <a:spcPts val="2850"/>
              </a:lnSpc>
              <a:buNone/>
            </a:pPr>
            <a:r>
              <a:rPr lang="en-US" sz="1750" b="1" dirty="0">
                <a:solidFill>
                  <a:srgbClr val="5E208E"/>
                </a:solidFill>
                <a:latin typeface="Lora" pitchFamily="34" charset="0"/>
                <a:ea typeface="Lora" pitchFamily="34" charset="-122"/>
                <a:cs typeface="Lora" pitchFamily="34" charset="-120"/>
              </a:rPr>
              <a:t>.</a:t>
            </a:r>
            <a:endParaRPr lang="en-US" sz="1750" dirty="0"/>
          </a:p>
        </p:txBody>
      </p:sp>
      <p:pic>
        <p:nvPicPr>
          <p:cNvPr id="6" name="Image 1" descr="preencoded.png">    </p:cNvPr>
          <p:cNvPicPr>
            <a:picLocks noChangeAspect="1"/>
          </p:cNvPicPr>
          <p:nvPr/>
        </p:nvPicPr>
        <p:blipFill>
          <a:blip r:embed="rId2"/>
          <a:stretch>
            <a:fillRect/>
          </a:stretch>
        </p:blipFill>
        <p:spPr>
          <a:xfrm>
            <a:off x="5254704" y="2672715"/>
            <a:ext cx="4120872" cy="2546866"/>
          </a:xfrm>
          <a:prstGeom prst="rect">
            <a:avLst/>
          </a:prstGeom>
        </p:spPr>
      </p:pic>
      <p:sp>
        <p:nvSpPr>
          <p:cNvPr id="7" name="Text 3"/>
          <p:cNvSpPr/>
          <p:nvPr/>
        </p:nvSpPr>
        <p:spPr>
          <a:xfrm>
            <a:off x="5254704" y="5503069"/>
            <a:ext cx="2835235" cy="354330"/>
          </a:xfrm>
          <a:prstGeom prst="rect">
            <a:avLst/>
          </a:prstGeom>
          <a:noFill/>
          <a:ln/>
        </p:spPr>
        <p:txBody>
          <a:bodyPr wrap="none" lIns="0" tIns="0" rIns="0" bIns="0" rtlCol="0" anchor="t"/>
          <a:lstStyle/>
          <a:p>
            <a:pPr algn="l" indent="0" marL="0">
              <a:lnSpc>
                <a:spcPts val="2750"/>
              </a:lnSpc>
              <a:buNone/>
            </a:pPr>
            <a:r>
              <a:rPr lang="en-US" sz="2200" b="1" dirty="0">
                <a:solidFill>
                  <a:srgbClr val="5E208E"/>
                </a:solidFill>
                <a:latin typeface="Alice" pitchFamily="34" charset="0"/>
                <a:ea typeface="Alice" pitchFamily="34" charset="-122"/>
                <a:cs typeface="Alice" pitchFamily="34" charset="-120"/>
              </a:rPr>
              <a:t>Sanctions prévues</a:t>
            </a:r>
            <a:endParaRPr lang="en-US" sz="2200" dirty="0"/>
          </a:p>
        </p:txBody>
      </p:sp>
      <p:sp>
        <p:nvSpPr>
          <p:cNvPr id="8" name="Text 4"/>
          <p:cNvSpPr/>
          <p:nvPr/>
        </p:nvSpPr>
        <p:spPr>
          <a:xfrm>
            <a:off x="5254704" y="5993487"/>
            <a:ext cx="4120872" cy="725805"/>
          </a:xfrm>
          <a:prstGeom prst="rect">
            <a:avLst/>
          </a:prstGeom>
          <a:noFill/>
          <a:ln/>
        </p:spPr>
        <p:txBody>
          <a:bodyPr wrap="square" lIns="0" tIns="0" rIns="0" bIns="0" rtlCol="0" anchor="t"/>
          <a:lstStyle/>
          <a:p>
            <a:pPr algn="l" indent="0" marL="0">
              <a:lnSpc>
                <a:spcPts val="2850"/>
              </a:lnSpc>
              <a:buNone/>
            </a:pPr>
            <a:r>
              <a:rPr lang="en-US" sz="1750" b="1" dirty="0">
                <a:solidFill>
                  <a:srgbClr val="910D0D"/>
                </a:solidFill>
                <a:latin typeface="Lora" pitchFamily="34" charset="0"/>
                <a:ea typeface="Lora" pitchFamily="34" charset="-122"/>
                <a:cs typeface="Lora" pitchFamily="34" charset="-120"/>
              </a:rPr>
              <a:t>La loi française punit le harcèlement scolaire comme un crime.</a:t>
            </a:r>
            <a:endParaRPr lang="en-US" sz="1750" dirty="0"/>
          </a:p>
        </p:txBody>
      </p:sp>
      <p:pic>
        <p:nvPicPr>
          <p:cNvPr id="9" name="Image 2" descr="preencoded.png">    </p:cNvPr>
          <p:cNvPicPr>
            <a:picLocks noChangeAspect="1"/>
          </p:cNvPicPr>
          <p:nvPr/>
        </p:nvPicPr>
        <p:blipFill>
          <a:blip r:embed="rId3"/>
          <a:stretch>
            <a:fillRect/>
          </a:stretch>
        </p:blipFill>
        <p:spPr>
          <a:xfrm>
            <a:off x="9715738" y="2672715"/>
            <a:ext cx="4120753" cy="2546747"/>
          </a:xfrm>
          <a:prstGeom prst="rect">
            <a:avLst/>
          </a:prstGeom>
        </p:spPr>
      </p:pic>
      <p:sp>
        <p:nvSpPr>
          <p:cNvPr id="10" name="Text 5"/>
          <p:cNvSpPr/>
          <p:nvPr/>
        </p:nvSpPr>
        <p:spPr>
          <a:xfrm>
            <a:off x="9715738" y="5502950"/>
            <a:ext cx="3128963" cy="354330"/>
          </a:xfrm>
          <a:prstGeom prst="rect">
            <a:avLst/>
          </a:prstGeom>
          <a:noFill/>
          <a:ln/>
        </p:spPr>
        <p:txBody>
          <a:bodyPr wrap="none" lIns="0" tIns="0" rIns="0" bIns="0" rtlCol="0" anchor="t"/>
          <a:lstStyle/>
          <a:p>
            <a:pPr algn="l" indent="0" marL="0">
              <a:lnSpc>
                <a:spcPts val="2750"/>
              </a:lnSpc>
              <a:buNone/>
            </a:pPr>
            <a:r>
              <a:rPr lang="en-US" sz="2200" b="1" dirty="0">
                <a:solidFill>
                  <a:srgbClr val="5E208E"/>
                </a:solidFill>
                <a:latin typeface="Alice" pitchFamily="34" charset="0"/>
                <a:ea typeface="Alice" pitchFamily="34" charset="-122"/>
                <a:cs typeface="Alice" pitchFamily="34" charset="-120"/>
              </a:rPr>
              <a:t>Responsabilité collective</a:t>
            </a:r>
            <a:endParaRPr lang="en-US" sz="2200" dirty="0"/>
          </a:p>
        </p:txBody>
      </p:sp>
      <p:sp>
        <p:nvSpPr>
          <p:cNvPr id="11" name="Text 6"/>
          <p:cNvSpPr/>
          <p:nvPr/>
        </p:nvSpPr>
        <p:spPr>
          <a:xfrm>
            <a:off x="9715738" y="5993368"/>
            <a:ext cx="4120753" cy="725805"/>
          </a:xfrm>
          <a:prstGeom prst="rect">
            <a:avLst/>
          </a:prstGeom>
          <a:noFill/>
          <a:ln/>
        </p:spPr>
        <p:txBody>
          <a:bodyPr wrap="square" lIns="0" tIns="0" rIns="0" bIns="0" rtlCol="0" anchor="t"/>
          <a:lstStyle/>
          <a:p>
            <a:pPr algn="l" indent="0" marL="0">
              <a:lnSpc>
                <a:spcPts val="2850"/>
              </a:lnSpc>
              <a:buNone/>
            </a:pPr>
            <a:r>
              <a:rPr lang="en-US" sz="1750" b="1" dirty="0">
                <a:solidFill>
                  <a:srgbClr val="910D0D"/>
                </a:solidFill>
                <a:latin typeface="Lora" pitchFamily="34" charset="0"/>
                <a:ea typeface="Lora" pitchFamily="34" charset="-122"/>
                <a:cs typeface="Lora" pitchFamily="34" charset="-120"/>
              </a:rPr>
              <a:t>Les témoins ont un rôle crucial dans le signalement du harcèlement.</a:t>
            </a:r>
            <a:endParaRPr lang="en-US" sz="175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pic>
        <p:nvPicPr>
          <p:cNvPr id="2" name="Image 0" descr="preencoded.png">    </p:cNvPr>
          <p:cNvPicPr>
            <a:picLocks noChangeAspect="1"/>
          </p:cNvPicPr>
          <p:nvPr/>
        </p:nvPicPr>
        <p:blipFill>
          <a:blip r:embed="rId1"/>
          <a:stretch>
            <a:fillRect/>
          </a:stretch>
        </p:blipFill>
        <p:spPr>
          <a:xfrm>
            <a:off x="9144000" y="0"/>
            <a:ext cx="5486400" cy="8229600"/>
          </a:xfrm>
          <a:prstGeom prst="rect">
            <a:avLst/>
          </a:prstGeom>
        </p:spPr>
      </p:pic>
      <p:sp>
        <p:nvSpPr>
          <p:cNvPr id="3" name="Text 0"/>
          <p:cNvSpPr/>
          <p:nvPr/>
        </p:nvSpPr>
        <p:spPr>
          <a:xfrm>
            <a:off x="716042" y="814149"/>
            <a:ext cx="7711916" cy="1278731"/>
          </a:xfrm>
          <a:prstGeom prst="rect">
            <a:avLst/>
          </a:prstGeom>
          <a:noFill/>
          <a:ln/>
        </p:spPr>
        <p:txBody>
          <a:bodyPr wrap="square" lIns="0" tIns="0" rIns="0" bIns="0" rtlCol="0" anchor="t"/>
          <a:lstStyle/>
          <a:p>
            <a:pPr algn="l" indent="0" marL="0">
              <a:lnSpc>
                <a:spcPts val="5000"/>
              </a:lnSpc>
              <a:buNone/>
            </a:pPr>
            <a:r>
              <a:rPr lang="en-US" sz="4000" b="1" dirty="0">
                <a:solidFill>
                  <a:srgbClr val="4D4D4D"/>
                </a:solidFill>
                <a:latin typeface="Alice" pitchFamily="34" charset="0"/>
                <a:ea typeface="Alice" pitchFamily="34" charset="-122"/>
                <a:cs typeface="Alice" pitchFamily="34" charset="-120"/>
              </a:rPr>
              <a:t>Reconnaître les différentes formes de harcèlement</a:t>
            </a:r>
            <a:endParaRPr lang="en-US" sz="4000" dirty="0"/>
          </a:p>
        </p:txBody>
      </p:sp>
      <p:sp>
        <p:nvSpPr>
          <p:cNvPr id="4" name="Text 1"/>
          <p:cNvSpPr/>
          <p:nvPr/>
        </p:nvSpPr>
        <p:spPr>
          <a:xfrm>
            <a:off x="716042" y="2399705"/>
            <a:ext cx="2199561" cy="639366"/>
          </a:xfrm>
          <a:prstGeom prst="rect">
            <a:avLst/>
          </a:prstGeom>
          <a:noFill/>
          <a:ln/>
        </p:spPr>
        <p:txBody>
          <a:bodyPr wrap="square" lIns="0" tIns="0" rIns="0" bIns="0" rtlCol="0" anchor="t"/>
          <a:lstStyle/>
          <a:p>
            <a:pPr algn="r" indent="0" marL="0">
              <a:lnSpc>
                <a:spcPts val="2500"/>
              </a:lnSpc>
              <a:buNone/>
            </a:pPr>
            <a:r>
              <a:rPr lang="en-US" sz="2000" b="1" dirty="0">
                <a:solidFill>
                  <a:srgbClr val="910D0D"/>
                </a:solidFill>
                <a:latin typeface="Alice" pitchFamily="34" charset="0"/>
                <a:ea typeface="Alice" pitchFamily="34" charset="-122"/>
                <a:cs typeface="Alice" pitchFamily="34" charset="-120"/>
              </a:rPr>
              <a:t>Harcèlement verbal</a:t>
            </a:r>
            <a:endParaRPr lang="en-US" sz="2000" dirty="0"/>
          </a:p>
        </p:txBody>
      </p:sp>
      <p:sp>
        <p:nvSpPr>
          <p:cNvPr id="5" name="Text 2"/>
          <p:cNvSpPr/>
          <p:nvPr/>
        </p:nvSpPr>
        <p:spPr>
          <a:xfrm>
            <a:off x="716042" y="3161824"/>
            <a:ext cx="2199561" cy="982266"/>
          </a:xfrm>
          <a:prstGeom prst="rect">
            <a:avLst/>
          </a:prstGeom>
          <a:noFill/>
          <a:ln/>
        </p:spPr>
        <p:txBody>
          <a:bodyPr wrap="square" lIns="0" tIns="0" rIns="0" bIns="0" rtlCol="0" anchor="t"/>
          <a:lstStyle/>
          <a:p>
            <a:pPr algn="r" indent="0" marL="0">
              <a:lnSpc>
                <a:spcPts val="2550"/>
              </a:lnSpc>
              <a:buNone/>
            </a:pPr>
            <a:r>
              <a:rPr lang="en-US" sz="1600" b="1" dirty="0">
                <a:solidFill>
                  <a:srgbClr val="5E208E"/>
                </a:solidFill>
                <a:latin typeface="Lora" pitchFamily="34" charset="0"/>
                <a:ea typeface="Lora" pitchFamily="34" charset="-122"/>
                <a:cs typeface="Lora" pitchFamily="34" charset="-120"/>
              </a:rPr>
              <a:t>Insultes, moqueries, rumeurs et propos blessants répétés</a:t>
            </a:r>
            <a:endParaRPr lang="en-US" sz="1600" dirty="0"/>
          </a:p>
        </p:txBody>
      </p:sp>
      <p:pic>
        <p:nvPicPr>
          <p:cNvPr id="6" name="Image 1" descr="preencoded.png">    </p:cNvPr>
          <p:cNvPicPr>
            <a:picLocks noChangeAspect="1"/>
          </p:cNvPicPr>
          <p:nvPr/>
        </p:nvPicPr>
        <p:blipFill>
          <a:blip r:embed="rId2"/>
          <a:stretch>
            <a:fillRect/>
          </a:stretch>
        </p:blipFill>
        <p:spPr>
          <a:xfrm>
            <a:off x="3222427" y="2788087"/>
            <a:ext cx="2699147" cy="2699147"/>
          </a:xfrm>
          <a:prstGeom prst="rect">
            <a:avLst/>
          </a:prstGeom>
        </p:spPr>
      </p:pic>
      <p:pic>
        <p:nvPicPr>
          <p:cNvPr id="7" name="Image 2" descr="preencoded.png">    </p:cNvPr>
          <p:cNvPicPr>
            <a:picLocks noChangeAspect="1"/>
          </p:cNvPicPr>
          <p:nvPr/>
        </p:nvPicPr>
        <p:blipFill>
          <a:blip r:embed="rId3"/>
          <a:stretch>
            <a:fillRect/>
          </a:stretch>
        </p:blipFill>
        <p:spPr>
          <a:xfrm>
            <a:off x="3750826" y="3278267"/>
            <a:ext cx="306110" cy="382667"/>
          </a:xfrm>
          <a:prstGeom prst="rect">
            <a:avLst/>
          </a:prstGeom>
        </p:spPr>
      </p:pic>
      <p:sp>
        <p:nvSpPr>
          <p:cNvPr id="8" name="Text 3"/>
          <p:cNvSpPr/>
          <p:nvPr/>
        </p:nvSpPr>
        <p:spPr>
          <a:xfrm>
            <a:off x="6228398" y="2399705"/>
            <a:ext cx="2199561" cy="639366"/>
          </a:xfrm>
          <a:prstGeom prst="rect">
            <a:avLst/>
          </a:prstGeom>
          <a:noFill/>
          <a:ln/>
        </p:spPr>
        <p:txBody>
          <a:bodyPr wrap="square" lIns="0" tIns="0" rIns="0" bIns="0" rtlCol="0" anchor="t"/>
          <a:lstStyle/>
          <a:p>
            <a:pPr algn="l" indent="0" marL="0">
              <a:lnSpc>
                <a:spcPts val="2500"/>
              </a:lnSpc>
              <a:buNone/>
            </a:pPr>
            <a:r>
              <a:rPr lang="en-US" sz="2000" b="1" dirty="0">
                <a:solidFill>
                  <a:srgbClr val="910D0D"/>
                </a:solidFill>
                <a:latin typeface="Alice" pitchFamily="34" charset="0"/>
                <a:ea typeface="Alice" pitchFamily="34" charset="-122"/>
                <a:cs typeface="Alice" pitchFamily="34" charset="-120"/>
              </a:rPr>
              <a:t>Harcèlement physique</a:t>
            </a:r>
            <a:endParaRPr lang="en-US" sz="2000" dirty="0"/>
          </a:p>
        </p:txBody>
      </p:sp>
      <p:sp>
        <p:nvSpPr>
          <p:cNvPr id="9" name="Text 4"/>
          <p:cNvSpPr/>
          <p:nvPr/>
        </p:nvSpPr>
        <p:spPr>
          <a:xfrm>
            <a:off x="6228398" y="3161824"/>
            <a:ext cx="2199561" cy="982266"/>
          </a:xfrm>
          <a:prstGeom prst="rect">
            <a:avLst/>
          </a:prstGeom>
          <a:noFill/>
          <a:ln/>
        </p:spPr>
        <p:txBody>
          <a:bodyPr wrap="square" lIns="0" tIns="0" rIns="0" bIns="0" rtlCol="0" anchor="t"/>
          <a:lstStyle/>
          <a:p>
            <a:pPr algn="l" indent="0" marL="0">
              <a:lnSpc>
                <a:spcPts val="2550"/>
              </a:lnSpc>
              <a:buNone/>
            </a:pPr>
            <a:r>
              <a:rPr lang="en-US" sz="1600" b="1" dirty="0">
                <a:solidFill>
                  <a:srgbClr val="5E208E"/>
                </a:solidFill>
                <a:latin typeface="Lora" pitchFamily="34" charset="0"/>
                <a:ea typeface="Lora" pitchFamily="34" charset="-122"/>
                <a:cs typeface="Lora" pitchFamily="34" charset="-120"/>
              </a:rPr>
              <a:t>Bousculades, coups, vol d'objets personnels</a:t>
            </a:r>
            <a:endParaRPr lang="en-US" sz="1600" dirty="0"/>
          </a:p>
        </p:txBody>
      </p:sp>
      <p:pic>
        <p:nvPicPr>
          <p:cNvPr id="10" name="Image 3" descr="preencoded.png">    </p:cNvPr>
          <p:cNvPicPr>
            <a:picLocks noChangeAspect="1"/>
          </p:cNvPicPr>
          <p:nvPr/>
        </p:nvPicPr>
        <p:blipFill>
          <a:blip r:embed="rId4"/>
          <a:stretch>
            <a:fillRect/>
          </a:stretch>
        </p:blipFill>
        <p:spPr>
          <a:xfrm>
            <a:off x="3222427" y="2788087"/>
            <a:ext cx="2699147" cy="2699147"/>
          </a:xfrm>
          <a:prstGeom prst="rect">
            <a:avLst/>
          </a:prstGeom>
        </p:spPr>
      </p:pic>
      <p:pic>
        <p:nvPicPr>
          <p:cNvPr id="11" name="Image 4" descr="preencoded.png">    </p:cNvPr>
          <p:cNvPicPr>
            <a:picLocks noChangeAspect="1"/>
          </p:cNvPicPr>
          <p:nvPr/>
        </p:nvPicPr>
        <p:blipFill>
          <a:blip r:embed="rId5"/>
          <a:stretch>
            <a:fillRect/>
          </a:stretch>
        </p:blipFill>
        <p:spPr>
          <a:xfrm>
            <a:off x="5086826" y="3278267"/>
            <a:ext cx="306110" cy="382667"/>
          </a:xfrm>
          <a:prstGeom prst="rect">
            <a:avLst/>
          </a:prstGeom>
        </p:spPr>
      </p:pic>
      <p:sp>
        <p:nvSpPr>
          <p:cNvPr id="12" name="Text 5"/>
          <p:cNvSpPr/>
          <p:nvPr/>
        </p:nvSpPr>
        <p:spPr>
          <a:xfrm>
            <a:off x="6228398" y="4450913"/>
            <a:ext cx="2199561" cy="319683"/>
          </a:xfrm>
          <a:prstGeom prst="rect">
            <a:avLst/>
          </a:prstGeom>
          <a:noFill/>
          <a:ln/>
        </p:spPr>
        <p:txBody>
          <a:bodyPr wrap="none" lIns="0" tIns="0" rIns="0" bIns="0" rtlCol="0" anchor="t"/>
          <a:lstStyle/>
          <a:p>
            <a:pPr algn="l" indent="0" marL="0">
              <a:lnSpc>
                <a:spcPts val="2500"/>
              </a:lnSpc>
              <a:buNone/>
            </a:pPr>
            <a:r>
              <a:rPr lang="en-US" sz="2000" b="1" dirty="0">
                <a:solidFill>
                  <a:srgbClr val="910D0D"/>
                </a:solidFill>
                <a:latin typeface="Alice" pitchFamily="34" charset="0"/>
                <a:ea typeface="Alice" pitchFamily="34" charset="-122"/>
                <a:cs typeface="Alice" pitchFamily="34" charset="-120"/>
              </a:rPr>
              <a:t>Harcèlement social</a:t>
            </a:r>
            <a:endParaRPr lang="en-US" sz="2000" dirty="0"/>
          </a:p>
        </p:txBody>
      </p:sp>
      <p:sp>
        <p:nvSpPr>
          <p:cNvPr id="13" name="Text 6"/>
          <p:cNvSpPr/>
          <p:nvPr/>
        </p:nvSpPr>
        <p:spPr>
          <a:xfrm>
            <a:off x="6228398" y="4893350"/>
            <a:ext cx="2199561" cy="982266"/>
          </a:xfrm>
          <a:prstGeom prst="rect">
            <a:avLst/>
          </a:prstGeom>
          <a:noFill/>
          <a:ln/>
        </p:spPr>
        <p:txBody>
          <a:bodyPr wrap="square" lIns="0" tIns="0" rIns="0" bIns="0" rtlCol="0" anchor="t"/>
          <a:lstStyle/>
          <a:p>
            <a:pPr algn="l" indent="0" marL="0">
              <a:lnSpc>
                <a:spcPts val="2550"/>
              </a:lnSpc>
              <a:buNone/>
            </a:pPr>
            <a:r>
              <a:rPr lang="en-US" sz="1600" b="1" dirty="0">
                <a:solidFill>
                  <a:srgbClr val="5E208E"/>
                </a:solidFill>
                <a:latin typeface="Lora" pitchFamily="34" charset="0"/>
                <a:ea typeface="Lora" pitchFamily="34" charset="-122"/>
                <a:cs typeface="Lora" pitchFamily="34" charset="-120"/>
              </a:rPr>
              <a:t>Exclusion, menaces, manipulation des relations</a:t>
            </a:r>
            <a:endParaRPr lang="en-US" sz="1600" dirty="0"/>
          </a:p>
        </p:txBody>
      </p:sp>
      <p:pic>
        <p:nvPicPr>
          <p:cNvPr id="14" name="Image 5" descr="preencoded.png">    </p:cNvPr>
          <p:cNvPicPr>
            <a:picLocks noChangeAspect="1"/>
          </p:cNvPicPr>
          <p:nvPr/>
        </p:nvPicPr>
        <p:blipFill>
          <a:blip r:embed="rId6"/>
          <a:stretch>
            <a:fillRect/>
          </a:stretch>
        </p:blipFill>
        <p:spPr>
          <a:xfrm>
            <a:off x="3222427" y="2788087"/>
            <a:ext cx="2699147" cy="2699147"/>
          </a:xfrm>
          <a:prstGeom prst="rect">
            <a:avLst/>
          </a:prstGeom>
        </p:spPr>
      </p:pic>
      <p:pic>
        <p:nvPicPr>
          <p:cNvPr id="15" name="Image 6" descr="preencoded.png">    </p:cNvPr>
          <p:cNvPicPr>
            <a:picLocks noChangeAspect="1"/>
          </p:cNvPicPr>
          <p:nvPr/>
        </p:nvPicPr>
        <p:blipFill>
          <a:blip r:embed="rId7"/>
          <a:stretch>
            <a:fillRect/>
          </a:stretch>
        </p:blipFill>
        <p:spPr>
          <a:xfrm>
            <a:off x="5086826" y="4614267"/>
            <a:ext cx="306110" cy="382667"/>
          </a:xfrm>
          <a:prstGeom prst="rect">
            <a:avLst/>
          </a:prstGeom>
        </p:spPr>
      </p:pic>
      <p:sp>
        <p:nvSpPr>
          <p:cNvPr id="16" name="Text 7"/>
          <p:cNvSpPr/>
          <p:nvPr/>
        </p:nvSpPr>
        <p:spPr>
          <a:xfrm>
            <a:off x="716042" y="4450913"/>
            <a:ext cx="2199561" cy="319683"/>
          </a:xfrm>
          <a:prstGeom prst="rect">
            <a:avLst/>
          </a:prstGeom>
          <a:noFill/>
          <a:ln/>
        </p:spPr>
        <p:txBody>
          <a:bodyPr wrap="none" lIns="0" tIns="0" rIns="0" bIns="0" rtlCol="0" anchor="t"/>
          <a:lstStyle/>
          <a:p>
            <a:pPr algn="l" indent="0" marL="0">
              <a:lnSpc>
                <a:spcPts val="2500"/>
              </a:lnSpc>
              <a:buNone/>
            </a:pPr>
            <a:r>
              <a:rPr lang="en-US" sz="2000" b="1" dirty="0">
                <a:solidFill>
                  <a:srgbClr val="910D0D"/>
                </a:solidFill>
                <a:latin typeface="Alice" pitchFamily="34" charset="0"/>
                <a:ea typeface="Alice" pitchFamily="34" charset="-122"/>
                <a:cs typeface="Alice" pitchFamily="34" charset="-120"/>
              </a:rPr>
              <a:t>Cyberharcèlement</a:t>
            </a:r>
            <a:endParaRPr lang="en-US" sz="2000" dirty="0"/>
          </a:p>
        </p:txBody>
      </p:sp>
      <p:sp>
        <p:nvSpPr>
          <p:cNvPr id="17" name="Text 8"/>
          <p:cNvSpPr/>
          <p:nvPr/>
        </p:nvSpPr>
        <p:spPr>
          <a:xfrm>
            <a:off x="716042" y="4893350"/>
            <a:ext cx="2199561" cy="982266"/>
          </a:xfrm>
          <a:prstGeom prst="rect">
            <a:avLst/>
          </a:prstGeom>
          <a:noFill/>
          <a:ln/>
        </p:spPr>
        <p:txBody>
          <a:bodyPr wrap="square" lIns="0" tIns="0" rIns="0" bIns="0" rtlCol="0" anchor="t"/>
          <a:lstStyle/>
          <a:p>
            <a:pPr algn="r" indent="0" marL="0">
              <a:lnSpc>
                <a:spcPts val="2550"/>
              </a:lnSpc>
              <a:buNone/>
            </a:pPr>
            <a:r>
              <a:rPr lang="en-US" sz="1600" b="1" dirty="0">
                <a:solidFill>
                  <a:srgbClr val="5E208E"/>
                </a:solidFill>
                <a:latin typeface="Lora" pitchFamily="34" charset="0"/>
                <a:ea typeface="Lora" pitchFamily="34" charset="-122"/>
                <a:cs typeface="Lora" pitchFamily="34" charset="-120"/>
              </a:rPr>
              <a:t>Messages violents ou menaçants sur les réseaux sociaux</a:t>
            </a:r>
            <a:endParaRPr lang="en-US" sz="1600" dirty="0"/>
          </a:p>
        </p:txBody>
      </p:sp>
      <p:pic>
        <p:nvPicPr>
          <p:cNvPr id="18" name="Image 7" descr="preencoded.png">    </p:cNvPr>
          <p:cNvPicPr>
            <a:picLocks noChangeAspect="1"/>
          </p:cNvPicPr>
          <p:nvPr/>
        </p:nvPicPr>
        <p:blipFill>
          <a:blip r:embed="rId8"/>
          <a:stretch>
            <a:fillRect/>
          </a:stretch>
        </p:blipFill>
        <p:spPr>
          <a:xfrm>
            <a:off x="3222427" y="2788087"/>
            <a:ext cx="2699147" cy="2699147"/>
          </a:xfrm>
          <a:prstGeom prst="rect">
            <a:avLst/>
          </a:prstGeom>
        </p:spPr>
      </p:pic>
      <p:pic>
        <p:nvPicPr>
          <p:cNvPr id="19" name="Image 8" descr="preencoded.png">    </p:cNvPr>
          <p:cNvPicPr>
            <a:picLocks noChangeAspect="1"/>
          </p:cNvPicPr>
          <p:nvPr/>
        </p:nvPicPr>
        <p:blipFill>
          <a:blip r:embed="rId9"/>
          <a:stretch>
            <a:fillRect/>
          </a:stretch>
        </p:blipFill>
        <p:spPr>
          <a:xfrm>
            <a:off x="3750826" y="4614267"/>
            <a:ext cx="306110" cy="382667"/>
          </a:xfrm>
          <a:prstGeom prst="rect">
            <a:avLst/>
          </a:prstGeom>
        </p:spPr>
      </p:pic>
      <p:sp>
        <p:nvSpPr>
          <p:cNvPr id="20" name="Text 9"/>
          <p:cNvSpPr/>
          <p:nvPr/>
        </p:nvSpPr>
        <p:spPr>
          <a:xfrm>
            <a:off x="716042" y="6105763"/>
            <a:ext cx="7711916" cy="1309688"/>
          </a:xfrm>
          <a:prstGeom prst="rect">
            <a:avLst/>
          </a:prstGeom>
          <a:noFill/>
          <a:ln/>
        </p:spPr>
        <p:txBody>
          <a:bodyPr wrap="square" lIns="0" tIns="0" rIns="0" bIns="0" rtlCol="0" anchor="t"/>
          <a:lstStyle/>
          <a:p>
            <a:pPr algn="l" indent="0" marL="0">
              <a:lnSpc>
                <a:spcPts val="2550"/>
              </a:lnSpc>
              <a:buNone/>
            </a:pPr>
            <a:r>
              <a:rPr lang="en-US" sz="1600" b="1" dirty="0">
                <a:solidFill>
                  <a:srgbClr val="000000"/>
                </a:solidFill>
                <a:latin typeface="Lora" pitchFamily="34" charset="0"/>
                <a:ea typeface="Lora" pitchFamily="34" charset="-122"/>
                <a:cs typeface="Lora" pitchFamily="34" charset="-120"/>
              </a:rPr>
              <a:t>Le harcèlement scolaire se caractérise par des actes répétés et systématiques visant à mettre une personne en situation de souffrance. Il est important de savoir identifier ces différentes formes pour pouvoir réagir efficacement et aider les victimes.</a:t>
            </a: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Text 0"/>
          <p:cNvSpPr/>
          <p:nvPr/>
        </p:nvSpPr>
        <p:spPr>
          <a:xfrm>
            <a:off x="793790" y="1019889"/>
            <a:ext cx="7913370" cy="708779"/>
          </a:xfrm>
          <a:prstGeom prst="rect">
            <a:avLst/>
          </a:prstGeom>
          <a:noFill/>
          <a:ln/>
        </p:spPr>
        <p:txBody>
          <a:bodyPr wrap="none" lIns="0" tIns="0" rIns="0" bIns="0" rtlCol="0" anchor="t"/>
          <a:lstStyle/>
          <a:p>
            <a:pPr algn="l" indent="0" marL="0">
              <a:lnSpc>
                <a:spcPts val="5550"/>
              </a:lnSpc>
              <a:buNone/>
            </a:pPr>
            <a:r>
              <a:rPr lang="en-US" sz="4450" b="1" dirty="0">
                <a:solidFill>
                  <a:srgbClr val="204C8E"/>
                </a:solidFill>
                <a:latin typeface="Alice" pitchFamily="34" charset="0"/>
                <a:ea typeface="Alice" pitchFamily="34" charset="-122"/>
                <a:cs typeface="Alice" pitchFamily="34" charset="-120"/>
              </a:rPr>
              <a:t>Que faire face au harcèlement ?</a:t>
            </a:r>
            <a:endParaRPr lang="en-US" sz="4450" dirty="0"/>
          </a:p>
        </p:txBody>
      </p:sp>
      <p:sp>
        <p:nvSpPr>
          <p:cNvPr id="3" name="Text 1"/>
          <p:cNvSpPr/>
          <p:nvPr/>
        </p:nvSpPr>
        <p:spPr>
          <a:xfrm>
            <a:off x="793790" y="2182297"/>
            <a:ext cx="13042821" cy="725805"/>
          </a:xfrm>
          <a:prstGeom prst="rect">
            <a:avLst/>
          </a:prstGeom>
          <a:noFill/>
          <a:ln/>
        </p:spPr>
        <p:txBody>
          <a:bodyPr wrap="square" lIns="0" tIns="0" rIns="0" bIns="0" rtlCol="0" anchor="t"/>
          <a:lstStyle/>
          <a:p>
            <a:pPr algn="l" indent="0" marL="0">
              <a:lnSpc>
                <a:spcPts val="2850"/>
              </a:lnSpc>
              <a:buNone/>
            </a:pPr>
            <a:r>
              <a:rPr lang="en-US" sz="1750" b="1" dirty="0">
                <a:solidFill>
                  <a:srgbClr val="000000"/>
                </a:solidFill>
                <a:latin typeface="Lora" pitchFamily="34" charset="0"/>
                <a:ea typeface="Lora" pitchFamily="34" charset="-122"/>
                <a:cs typeface="Lora" pitchFamily="34" charset="-120"/>
              </a:rPr>
              <a:t>Face au harcèlement, l'isolement est le pire ennemi. Il est essentiel de briser le silence et de chercher de l'aide. Plus tôt la situation est signalée, plus rapidement des solutions peuvent être mises en place pour y mettre fin.</a:t>
            </a:r>
            <a:endParaRPr lang="en-US" sz="1750" dirty="0"/>
          </a:p>
        </p:txBody>
      </p:sp>
      <p:pic>
        <p:nvPicPr>
          <p:cNvPr id="4" name="Image 0" descr="preencoded.png">    </p:cNvPr>
          <p:cNvPicPr>
            <a:picLocks noChangeAspect="1"/>
          </p:cNvPicPr>
          <p:nvPr/>
        </p:nvPicPr>
        <p:blipFill>
          <a:blip r:embed="rId1"/>
          <a:stretch>
            <a:fillRect/>
          </a:stretch>
        </p:blipFill>
        <p:spPr>
          <a:xfrm>
            <a:off x="793790" y="3163253"/>
            <a:ext cx="4120753" cy="2546747"/>
          </a:xfrm>
          <a:prstGeom prst="rect">
            <a:avLst/>
          </a:prstGeom>
        </p:spPr>
      </p:pic>
      <p:sp>
        <p:nvSpPr>
          <p:cNvPr id="5" name="Text 2"/>
          <p:cNvSpPr/>
          <p:nvPr/>
        </p:nvSpPr>
        <p:spPr>
          <a:xfrm>
            <a:off x="793790" y="5993487"/>
            <a:ext cx="2835235" cy="354330"/>
          </a:xfrm>
          <a:prstGeom prst="rect">
            <a:avLst/>
          </a:prstGeom>
          <a:noFill/>
          <a:ln/>
        </p:spPr>
        <p:txBody>
          <a:bodyPr wrap="none" lIns="0" tIns="0" rIns="0" bIns="0" rtlCol="0" anchor="t"/>
          <a:lstStyle/>
          <a:p>
            <a:pPr algn="l" indent="0" marL="0">
              <a:lnSpc>
                <a:spcPts val="2750"/>
              </a:lnSpc>
              <a:buNone/>
            </a:pPr>
            <a:r>
              <a:rPr lang="en-US" sz="2200" b="1" dirty="0">
                <a:solidFill>
                  <a:srgbClr val="204C8E"/>
                </a:solidFill>
                <a:latin typeface="Alice" pitchFamily="34" charset="0"/>
                <a:ea typeface="Alice" pitchFamily="34" charset="-122"/>
                <a:cs typeface="Alice" pitchFamily="34" charset="-120"/>
              </a:rPr>
              <a:t>Parler à un adulte</a:t>
            </a:r>
            <a:endParaRPr lang="en-US" sz="2200" dirty="0"/>
          </a:p>
        </p:txBody>
      </p:sp>
      <p:sp>
        <p:nvSpPr>
          <p:cNvPr id="6" name="Text 3"/>
          <p:cNvSpPr/>
          <p:nvPr/>
        </p:nvSpPr>
        <p:spPr>
          <a:xfrm>
            <a:off x="793790" y="6483906"/>
            <a:ext cx="4120753" cy="725805"/>
          </a:xfrm>
          <a:prstGeom prst="rect">
            <a:avLst/>
          </a:prstGeom>
          <a:noFill/>
          <a:ln/>
        </p:spPr>
        <p:txBody>
          <a:bodyPr wrap="square" lIns="0" tIns="0" rIns="0" bIns="0" rtlCol="0" anchor="t"/>
          <a:lstStyle/>
          <a:p>
            <a:pPr algn="l" indent="0" marL="0">
              <a:lnSpc>
                <a:spcPts val="2850"/>
              </a:lnSpc>
              <a:buNone/>
            </a:pPr>
            <a:r>
              <a:rPr lang="en-US" sz="1750" b="1" dirty="0">
                <a:solidFill>
                  <a:srgbClr val="000000"/>
                </a:solidFill>
                <a:latin typeface="Lora" pitchFamily="34" charset="0"/>
                <a:ea typeface="Lora" pitchFamily="34" charset="-122"/>
                <a:cs typeface="Lora" pitchFamily="34" charset="-120"/>
              </a:rPr>
              <a:t>Confie-toi à un professeur, CPE, un AED, l'infirmière, tes parents</a:t>
            </a:r>
            <a:pPr algn="l" indent="0" marL="0">
              <a:lnSpc>
                <a:spcPts val="2850"/>
              </a:lnSpc>
              <a:buNone/>
            </a:pPr>
            <a:r>
              <a:rPr lang="en-US" sz="1750" dirty="0">
                <a:solidFill>
                  <a:srgbClr val="2C2821"/>
                </a:solidFill>
                <a:latin typeface="Lora" pitchFamily="34" charset="0"/>
                <a:ea typeface="Lora" pitchFamily="34" charset="-122"/>
                <a:cs typeface="Lora" pitchFamily="34" charset="-120"/>
              </a:rPr>
              <a:t>.</a:t>
            </a:r>
            <a:endParaRPr lang="en-US" sz="1750" dirty="0"/>
          </a:p>
        </p:txBody>
      </p:sp>
      <p:pic>
        <p:nvPicPr>
          <p:cNvPr id="7" name="Image 1" descr="preencoded.png">    </p:cNvPr>
          <p:cNvPicPr>
            <a:picLocks noChangeAspect="1"/>
          </p:cNvPicPr>
          <p:nvPr/>
        </p:nvPicPr>
        <p:blipFill>
          <a:blip r:embed="rId2"/>
          <a:stretch>
            <a:fillRect/>
          </a:stretch>
        </p:blipFill>
        <p:spPr>
          <a:xfrm>
            <a:off x="5254704" y="3163253"/>
            <a:ext cx="4120872" cy="2546866"/>
          </a:xfrm>
          <a:prstGeom prst="rect">
            <a:avLst/>
          </a:prstGeom>
        </p:spPr>
      </p:pic>
      <p:sp>
        <p:nvSpPr>
          <p:cNvPr id="8" name="Text 4"/>
          <p:cNvSpPr/>
          <p:nvPr/>
        </p:nvSpPr>
        <p:spPr>
          <a:xfrm>
            <a:off x="5254704" y="5993606"/>
            <a:ext cx="3075146" cy="354330"/>
          </a:xfrm>
          <a:prstGeom prst="rect">
            <a:avLst/>
          </a:prstGeom>
          <a:noFill/>
          <a:ln/>
        </p:spPr>
        <p:txBody>
          <a:bodyPr wrap="none" lIns="0" tIns="0" rIns="0" bIns="0" rtlCol="0" anchor="t"/>
          <a:lstStyle/>
          <a:p>
            <a:pPr algn="l" indent="0" marL="0">
              <a:lnSpc>
                <a:spcPts val="2750"/>
              </a:lnSpc>
              <a:buNone/>
            </a:pPr>
            <a:r>
              <a:rPr lang="en-US" sz="2200" b="1" dirty="0">
                <a:solidFill>
                  <a:srgbClr val="204C8E"/>
                </a:solidFill>
                <a:latin typeface="Alice" pitchFamily="34" charset="0"/>
                <a:ea typeface="Alice" pitchFamily="34" charset="-122"/>
                <a:cs typeface="Alice" pitchFamily="34" charset="-120"/>
              </a:rPr>
              <a:t>En parler à un camarade</a:t>
            </a:r>
            <a:endParaRPr lang="en-US" sz="2200" dirty="0"/>
          </a:p>
        </p:txBody>
      </p:sp>
      <p:sp>
        <p:nvSpPr>
          <p:cNvPr id="9" name="Text 5"/>
          <p:cNvSpPr/>
          <p:nvPr/>
        </p:nvSpPr>
        <p:spPr>
          <a:xfrm>
            <a:off x="5254704" y="6484025"/>
            <a:ext cx="4120872" cy="362903"/>
          </a:xfrm>
          <a:prstGeom prst="rect">
            <a:avLst/>
          </a:prstGeom>
          <a:noFill/>
          <a:ln/>
        </p:spPr>
        <p:txBody>
          <a:bodyPr wrap="none" lIns="0" tIns="0" rIns="0" bIns="0" rtlCol="0" anchor="t"/>
          <a:lstStyle/>
          <a:p>
            <a:pPr algn="l" indent="0" marL="0">
              <a:lnSpc>
                <a:spcPts val="2850"/>
              </a:lnSpc>
              <a:buNone/>
            </a:pPr>
            <a:r>
              <a:rPr lang="en-US" sz="1750" b="1" dirty="0">
                <a:solidFill>
                  <a:srgbClr val="000000"/>
                </a:solidFill>
                <a:latin typeface="Lora" pitchFamily="34" charset="0"/>
                <a:ea typeface="Lora" pitchFamily="34" charset="-122"/>
                <a:cs typeface="Lora" pitchFamily="34" charset="-120"/>
              </a:rPr>
              <a:t>Partage ton expérience avec un ami.</a:t>
            </a:r>
            <a:endParaRPr lang="en-US" sz="1750" dirty="0"/>
          </a:p>
        </p:txBody>
      </p:sp>
      <p:pic>
        <p:nvPicPr>
          <p:cNvPr id="10" name="Image 2" descr="preencoded.png">    </p:cNvPr>
          <p:cNvPicPr>
            <a:picLocks noChangeAspect="1"/>
          </p:cNvPicPr>
          <p:nvPr/>
        </p:nvPicPr>
        <p:blipFill>
          <a:blip r:embed="rId3"/>
          <a:stretch>
            <a:fillRect/>
          </a:stretch>
        </p:blipFill>
        <p:spPr>
          <a:xfrm>
            <a:off x="9715738" y="3163253"/>
            <a:ext cx="4120753" cy="2546747"/>
          </a:xfrm>
          <a:prstGeom prst="rect">
            <a:avLst/>
          </a:prstGeom>
        </p:spPr>
      </p:pic>
      <p:sp>
        <p:nvSpPr>
          <p:cNvPr id="11" name="Text 6"/>
          <p:cNvSpPr/>
          <p:nvPr/>
        </p:nvSpPr>
        <p:spPr>
          <a:xfrm>
            <a:off x="9715738" y="5993487"/>
            <a:ext cx="2974062" cy="354330"/>
          </a:xfrm>
          <a:prstGeom prst="rect">
            <a:avLst/>
          </a:prstGeom>
          <a:noFill/>
          <a:ln/>
        </p:spPr>
        <p:txBody>
          <a:bodyPr wrap="none" lIns="0" tIns="0" rIns="0" bIns="0" rtlCol="0" anchor="t"/>
          <a:lstStyle/>
          <a:p>
            <a:pPr algn="l" indent="0" marL="0">
              <a:lnSpc>
                <a:spcPts val="2750"/>
              </a:lnSpc>
              <a:buNone/>
            </a:pPr>
            <a:r>
              <a:rPr lang="en-US" sz="2200" b="1" dirty="0">
                <a:solidFill>
                  <a:srgbClr val="204C8E"/>
                </a:solidFill>
                <a:latin typeface="Alice" pitchFamily="34" charset="0"/>
                <a:ea typeface="Alice" pitchFamily="34" charset="-122"/>
                <a:cs typeface="Alice" pitchFamily="34" charset="-120"/>
              </a:rPr>
              <a:t>Signaler le harcèlement</a:t>
            </a:r>
            <a:endParaRPr lang="en-US" sz="2200" dirty="0"/>
          </a:p>
        </p:txBody>
      </p:sp>
      <p:sp>
        <p:nvSpPr>
          <p:cNvPr id="12" name="Text 7"/>
          <p:cNvSpPr/>
          <p:nvPr/>
        </p:nvSpPr>
        <p:spPr>
          <a:xfrm>
            <a:off x="9715738" y="6483906"/>
            <a:ext cx="4120753" cy="725805"/>
          </a:xfrm>
          <a:prstGeom prst="rect">
            <a:avLst/>
          </a:prstGeom>
          <a:noFill/>
          <a:ln/>
        </p:spPr>
        <p:txBody>
          <a:bodyPr wrap="square" lIns="0" tIns="0" rIns="0" bIns="0" rtlCol="0" anchor="t"/>
          <a:lstStyle/>
          <a:p>
            <a:pPr algn="l" indent="0" marL="0">
              <a:lnSpc>
                <a:spcPts val="2850"/>
              </a:lnSpc>
              <a:buNone/>
            </a:pPr>
            <a:r>
              <a:rPr lang="en-US" sz="1750" b="1" dirty="0">
                <a:solidFill>
                  <a:srgbClr val="000000"/>
                </a:solidFill>
                <a:latin typeface="Lora" pitchFamily="34" charset="0"/>
                <a:ea typeface="Lora" pitchFamily="34" charset="-122"/>
                <a:cs typeface="Lora" pitchFamily="34" charset="-120"/>
              </a:rPr>
              <a:t>Appelle le 3018, numéro d'urgence pour les victimes.</a:t>
            </a:r>
            <a:endParaRPr lang="en-US" sz="175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pic>
        <p:nvPicPr>
          <p:cNvPr id="2" name="Image 0" descr="preencoded.png">    </p:cNvPr>
          <p:cNvPicPr>
            <a:picLocks noChangeAspect="1"/>
          </p:cNvPicPr>
          <p:nvPr/>
        </p:nvPicPr>
        <p:blipFill>
          <a:blip r:embed="rId1"/>
          <a:stretch>
            <a:fillRect/>
          </a:stretch>
        </p:blipFill>
        <p:spPr>
          <a:xfrm>
            <a:off x="9144000" y="0"/>
            <a:ext cx="5486400" cy="8229600"/>
          </a:xfrm>
          <a:prstGeom prst="rect">
            <a:avLst/>
          </a:prstGeom>
        </p:spPr>
      </p:pic>
      <p:sp>
        <p:nvSpPr>
          <p:cNvPr id="3" name="Text 0"/>
          <p:cNvSpPr/>
          <p:nvPr/>
        </p:nvSpPr>
        <p:spPr>
          <a:xfrm>
            <a:off x="758666" y="597694"/>
            <a:ext cx="7626667" cy="1354931"/>
          </a:xfrm>
          <a:prstGeom prst="rect">
            <a:avLst/>
          </a:prstGeom>
          <a:noFill/>
          <a:ln/>
        </p:spPr>
        <p:txBody>
          <a:bodyPr wrap="square" lIns="0" tIns="0" rIns="0" bIns="0" rtlCol="0" anchor="t"/>
          <a:lstStyle/>
          <a:p>
            <a:pPr algn="l" indent="0" marL="0">
              <a:lnSpc>
                <a:spcPts val="5300"/>
              </a:lnSpc>
              <a:buNone/>
            </a:pPr>
            <a:r>
              <a:rPr lang="en-US" sz="4250" b="1" dirty="0">
                <a:solidFill>
                  <a:srgbClr val="1F7135"/>
                </a:solidFill>
                <a:latin typeface="Alice" pitchFamily="34" charset="0"/>
                <a:ea typeface="Alice" pitchFamily="34" charset="-122"/>
                <a:cs typeface="Alice" pitchFamily="34" charset="-120"/>
              </a:rPr>
              <a:t>Comment soutenir une victime de harcèlement</a:t>
            </a:r>
            <a:endParaRPr lang="en-US" sz="4250" dirty="0"/>
          </a:p>
        </p:txBody>
      </p:sp>
      <p:sp>
        <p:nvSpPr>
          <p:cNvPr id="4" name="Text 1"/>
          <p:cNvSpPr/>
          <p:nvPr/>
        </p:nvSpPr>
        <p:spPr>
          <a:xfrm>
            <a:off x="758666" y="2277785"/>
            <a:ext cx="7626667" cy="1387316"/>
          </a:xfrm>
          <a:prstGeom prst="rect">
            <a:avLst/>
          </a:prstGeom>
          <a:noFill/>
          <a:ln/>
        </p:spPr>
        <p:txBody>
          <a:bodyPr wrap="square" lIns="0" tIns="0" rIns="0" bIns="0" rtlCol="0" anchor="t"/>
          <a:lstStyle/>
          <a:p>
            <a:pPr algn="l" indent="0" marL="0">
              <a:lnSpc>
                <a:spcPts val="2700"/>
              </a:lnSpc>
              <a:buNone/>
            </a:pPr>
            <a:r>
              <a:rPr lang="en-US" sz="1700" b="1" dirty="0">
                <a:solidFill>
                  <a:srgbClr val="000000"/>
                </a:solidFill>
                <a:latin typeface="Lora" pitchFamily="34" charset="0"/>
                <a:ea typeface="Lora" pitchFamily="34" charset="-122"/>
                <a:cs typeface="Lora" pitchFamily="34" charset="-120"/>
              </a:rPr>
              <a:t>En tant que témoin, tu as un rôle crucial à jouer. Ton soutien peut faire toute la différence pour une victime de harcèlement. N'oublie pas que rester passif face à une situation de harcèlement, c'est indirectement la cautionner. Agir, c'est déjà changer les choses.</a:t>
            </a:r>
            <a:endParaRPr lang="en-US" sz="1700" dirty="0"/>
          </a:p>
        </p:txBody>
      </p:sp>
      <p:sp>
        <p:nvSpPr>
          <p:cNvPr id="5" name="Shape 2"/>
          <p:cNvSpPr/>
          <p:nvPr/>
        </p:nvSpPr>
        <p:spPr>
          <a:xfrm>
            <a:off x="758666" y="4152781"/>
            <a:ext cx="487680" cy="487680"/>
          </a:xfrm>
          <a:prstGeom prst="roundRect">
            <a:avLst>
              <a:gd name="adj" fmla="val 6668"/>
            </a:avLst>
          </a:prstGeom>
          <a:solidFill>
            <a:srgbClr val="F0EDE6"/>
          </a:solidFill>
          <a:ln/>
        </p:spPr>
      </p:sp>
      <p:pic>
        <p:nvPicPr>
          <p:cNvPr id="6" name="Image 1" descr="preencoded.png">    </p:cNvPr>
          <p:cNvPicPr>
            <a:picLocks noChangeAspect="1"/>
          </p:cNvPicPr>
          <p:nvPr/>
        </p:nvPicPr>
        <p:blipFill>
          <a:blip r:embed="rId2"/>
          <a:stretch>
            <a:fillRect/>
          </a:stretch>
        </p:blipFill>
        <p:spPr>
          <a:xfrm>
            <a:off x="839926" y="4193381"/>
            <a:ext cx="325160" cy="406479"/>
          </a:xfrm>
          <a:prstGeom prst="rect">
            <a:avLst/>
          </a:prstGeom>
        </p:spPr>
      </p:pic>
      <p:sp>
        <p:nvSpPr>
          <p:cNvPr id="7" name="Text 3"/>
          <p:cNvSpPr/>
          <p:nvPr/>
        </p:nvSpPr>
        <p:spPr>
          <a:xfrm>
            <a:off x="1463040" y="4152781"/>
            <a:ext cx="2709863" cy="338733"/>
          </a:xfrm>
          <a:prstGeom prst="rect">
            <a:avLst/>
          </a:prstGeom>
          <a:noFill/>
          <a:ln/>
        </p:spPr>
        <p:txBody>
          <a:bodyPr wrap="none" lIns="0" tIns="0" rIns="0" bIns="0" rtlCol="0" anchor="t"/>
          <a:lstStyle/>
          <a:p>
            <a:pPr algn="l" indent="0" marL="0">
              <a:lnSpc>
                <a:spcPts val="2650"/>
              </a:lnSpc>
              <a:buNone/>
            </a:pPr>
            <a:r>
              <a:rPr lang="en-US" sz="2100" b="1" dirty="0">
                <a:solidFill>
                  <a:srgbClr val="1F7135"/>
                </a:solidFill>
                <a:latin typeface="Alice" pitchFamily="34" charset="0"/>
                <a:ea typeface="Alice" pitchFamily="34" charset="-122"/>
                <a:cs typeface="Alice" pitchFamily="34" charset="-120"/>
              </a:rPr>
              <a:t>Offrir son soutien</a:t>
            </a:r>
            <a:endParaRPr lang="en-US" sz="2100" dirty="0"/>
          </a:p>
        </p:txBody>
      </p:sp>
      <p:sp>
        <p:nvSpPr>
          <p:cNvPr id="8" name="Text 4"/>
          <p:cNvSpPr/>
          <p:nvPr/>
        </p:nvSpPr>
        <p:spPr>
          <a:xfrm>
            <a:off x="1463040" y="4621530"/>
            <a:ext cx="3000613" cy="1387316"/>
          </a:xfrm>
          <a:prstGeom prst="rect">
            <a:avLst/>
          </a:prstGeom>
          <a:noFill/>
          <a:ln/>
        </p:spPr>
        <p:txBody>
          <a:bodyPr wrap="square" lIns="0" tIns="0" rIns="0" bIns="0" rtlCol="0" anchor="t"/>
          <a:lstStyle/>
          <a:p>
            <a:pPr algn="l" indent="0" marL="0">
              <a:lnSpc>
                <a:spcPts val="2700"/>
              </a:lnSpc>
              <a:buNone/>
            </a:pPr>
            <a:r>
              <a:rPr lang="en-US" sz="1700" b="1" dirty="0">
                <a:solidFill>
                  <a:srgbClr val="995515"/>
                </a:solidFill>
                <a:latin typeface="Lora" pitchFamily="34" charset="0"/>
                <a:ea typeface="Lora" pitchFamily="34" charset="-122"/>
                <a:cs typeface="Lora" pitchFamily="34" charset="-120"/>
              </a:rPr>
              <a:t>Écouter sans juger et montrer à la personne qu'elle n'est pas seule face à cette situation difficile.</a:t>
            </a:r>
            <a:endParaRPr lang="en-US" sz="1700" dirty="0"/>
          </a:p>
        </p:txBody>
      </p:sp>
      <p:sp>
        <p:nvSpPr>
          <p:cNvPr id="9" name="Shape 5"/>
          <p:cNvSpPr/>
          <p:nvPr/>
        </p:nvSpPr>
        <p:spPr>
          <a:xfrm>
            <a:off x="4680347" y="4152781"/>
            <a:ext cx="487680" cy="487680"/>
          </a:xfrm>
          <a:prstGeom prst="roundRect">
            <a:avLst>
              <a:gd name="adj" fmla="val 6668"/>
            </a:avLst>
          </a:prstGeom>
          <a:solidFill>
            <a:srgbClr val="F0EDE6"/>
          </a:solidFill>
          <a:ln/>
        </p:spPr>
      </p:sp>
      <p:pic>
        <p:nvPicPr>
          <p:cNvPr id="10" name="Image 2" descr="preencoded.png">    </p:cNvPr>
          <p:cNvPicPr>
            <a:picLocks noChangeAspect="1"/>
          </p:cNvPicPr>
          <p:nvPr/>
        </p:nvPicPr>
        <p:blipFill>
          <a:blip r:embed="rId3"/>
          <a:stretch>
            <a:fillRect/>
          </a:stretch>
        </p:blipFill>
        <p:spPr>
          <a:xfrm>
            <a:off x="4761607" y="4193381"/>
            <a:ext cx="325160" cy="406479"/>
          </a:xfrm>
          <a:prstGeom prst="rect">
            <a:avLst/>
          </a:prstGeom>
        </p:spPr>
      </p:pic>
      <p:sp>
        <p:nvSpPr>
          <p:cNvPr id="11" name="Text 6"/>
          <p:cNvSpPr/>
          <p:nvPr/>
        </p:nvSpPr>
        <p:spPr>
          <a:xfrm>
            <a:off x="5384721" y="4152781"/>
            <a:ext cx="2709863" cy="338733"/>
          </a:xfrm>
          <a:prstGeom prst="rect">
            <a:avLst/>
          </a:prstGeom>
          <a:noFill/>
          <a:ln/>
        </p:spPr>
        <p:txBody>
          <a:bodyPr wrap="none" lIns="0" tIns="0" rIns="0" bIns="0" rtlCol="0" anchor="t"/>
          <a:lstStyle/>
          <a:p>
            <a:pPr algn="l" indent="0" marL="0">
              <a:lnSpc>
                <a:spcPts val="2650"/>
              </a:lnSpc>
              <a:buNone/>
            </a:pPr>
            <a:r>
              <a:rPr lang="en-US" sz="2100" b="1" dirty="0">
                <a:solidFill>
                  <a:srgbClr val="1F7135"/>
                </a:solidFill>
                <a:latin typeface="Alice" pitchFamily="34" charset="0"/>
                <a:ea typeface="Alice" pitchFamily="34" charset="-122"/>
                <a:cs typeface="Alice" pitchFamily="34" charset="-120"/>
              </a:rPr>
              <a:t>Encourager à parler</a:t>
            </a:r>
            <a:endParaRPr lang="en-US" sz="2100" dirty="0"/>
          </a:p>
        </p:txBody>
      </p:sp>
      <p:sp>
        <p:nvSpPr>
          <p:cNvPr id="12" name="Text 7"/>
          <p:cNvSpPr/>
          <p:nvPr/>
        </p:nvSpPr>
        <p:spPr>
          <a:xfrm>
            <a:off x="5384721" y="4621530"/>
            <a:ext cx="3000613" cy="1387316"/>
          </a:xfrm>
          <a:prstGeom prst="rect">
            <a:avLst/>
          </a:prstGeom>
          <a:noFill/>
          <a:ln/>
        </p:spPr>
        <p:txBody>
          <a:bodyPr wrap="square" lIns="0" tIns="0" rIns="0" bIns="0" rtlCol="0" anchor="t"/>
          <a:lstStyle/>
          <a:p>
            <a:pPr algn="l" indent="0" marL="0">
              <a:lnSpc>
                <a:spcPts val="2700"/>
              </a:lnSpc>
              <a:buNone/>
            </a:pPr>
            <a:r>
              <a:rPr lang="en-US" sz="1700" b="1" dirty="0">
                <a:solidFill>
                  <a:srgbClr val="995515"/>
                </a:solidFill>
                <a:latin typeface="Lora" pitchFamily="34" charset="0"/>
                <a:ea typeface="Lora" pitchFamily="34" charset="-122"/>
                <a:cs typeface="Lora" pitchFamily="34" charset="-120"/>
              </a:rPr>
              <a:t>Accompagner la victime pour signaler les faits à un adulte; cette démarche est souvent plus facile à deux.</a:t>
            </a:r>
            <a:endParaRPr lang="en-US" sz="1700" dirty="0"/>
          </a:p>
        </p:txBody>
      </p:sp>
      <p:sp>
        <p:nvSpPr>
          <p:cNvPr id="13" name="Shape 8"/>
          <p:cNvSpPr/>
          <p:nvPr/>
        </p:nvSpPr>
        <p:spPr>
          <a:xfrm>
            <a:off x="758666" y="6469380"/>
            <a:ext cx="487680" cy="487680"/>
          </a:xfrm>
          <a:prstGeom prst="roundRect">
            <a:avLst>
              <a:gd name="adj" fmla="val 6668"/>
            </a:avLst>
          </a:prstGeom>
          <a:solidFill>
            <a:srgbClr val="F0EDE6"/>
          </a:solidFill>
          <a:ln/>
        </p:spPr>
      </p:sp>
      <p:pic>
        <p:nvPicPr>
          <p:cNvPr id="14" name="Image 3" descr="preencoded.png">    </p:cNvPr>
          <p:cNvPicPr>
            <a:picLocks noChangeAspect="1"/>
          </p:cNvPicPr>
          <p:nvPr/>
        </p:nvPicPr>
        <p:blipFill>
          <a:blip r:embed="rId4"/>
          <a:stretch>
            <a:fillRect/>
          </a:stretch>
        </p:blipFill>
        <p:spPr>
          <a:xfrm>
            <a:off x="839926" y="6509980"/>
            <a:ext cx="325160" cy="406479"/>
          </a:xfrm>
          <a:prstGeom prst="rect">
            <a:avLst/>
          </a:prstGeom>
        </p:spPr>
      </p:pic>
      <p:sp>
        <p:nvSpPr>
          <p:cNvPr id="15" name="Text 9"/>
          <p:cNvSpPr/>
          <p:nvPr/>
        </p:nvSpPr>
        <p:spPr>
          <a:xfrm>
            <a:off x="1463040" y="6469380"/>
            <a:ext cx="3243143" cy="338733"/>
          </a:xfrm>
          <a:prstGeom prst="rect">
            <a:avLst/>
          </a:prstGeom>
          <a:noFill/>
          <a:ln/>
        </p:spPr>
        <p:txBody>
          <a:bodyPr wrap="none" lIns="0" tIns="0" rIns="0" bIns="0" rtlCol="0" anchor="t"/>
          <a:lstStyle/>
          <a:p>
            <a:pPr algn="l" indent="0" marL="0">
              <a:lnSpc>
                <a:spcPts val="2650"/>
              </a:lnSpc>
              <a:buNone/>
            </a:pPr>
            <a:r>
              <a:rPr lang="en-US" sz="2100" b="1" dirty="0">
                <a:solidFill>
                  <a:srgbClr val="1F7135"/>
                </a:solidFill>
                <a:latin typeface="Alice" pitchFamily="34" charset="0"/>
                <a:ea typeface="Alice" pitchFamily="34" charset="-122"/>
                <a:cs typeface="Alice" pitchFamily="34" charset="-120"/>
              </a:rPr>
              <a:t>Créer un réseau de soutien</a:t>
            </a:r>
            <a:endParaRPr lang="en-US" sz="2100" dirty="0"/>
          </a:p>
        </p:txBody>
      </p:sp>
      <p:sp>
        <p:nvSpPr>
          <p:cNvPr id="16" name="Text 10"/>
          <p:cNvSpPr/>
          <p:nvPr/>
        </p:nvSpPr>
        <p:spPr>
          <a:xfrm>
            <a:off x="1463040" y="6938129"/>
            <a:ext cx="6922294" cy="693658"/>
          </a:xfrm>
          <a:prstGeom prst="rect">
            <a:avLst/>
          </a:prstGeom>
          <a:noFill/>
          <a:ln/>
        </p:spPr>
        <p:txBody>
          <a:bodyPr wrap="square" lIns="0" tIns="0" rIns="0" bIns="0" rtlCol="0" anchor="t"/>
          <a:lstStyle/>
          <a:p>
            <a:pPr algn="l" indent="0" marL="0">
              <a:lnSpc>
                <a:spcPts val="2700"/>
              </a:lnSpc>
              <a:buNone/>
            </a:pPr>
            <a:r>
              <a:rPr lang="en-US" sz="1700" b="1" dirty="0">
                <a:solidFill>
                  <a:srgbClr val="995515"/>
                </a:solidFill>
                <a:latin typeface="Lora" pitchFamily="34" charset="0"/>
                <a:ea typeface="Lora" pitchFamily="34" charset="-122"/>
                <a:cs typeface="Lora" pitchFamily="34" charset="-120"/>
              </a:rPr>
              <a:t>Mobiliser d'autres camarades pour former un groupe solidaire autour de la personne harcelée.</a:t>
            </a:r>
            <a:endParaRPr lang="en-US" sz="17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pic>
        <p:nvPicPr>
          <p:cNvPr id="2" name="Image 0" descr="preencoded.png">    </p:cNvPr>
          <p:cNvPicPr>
            <a:picLocks noChangeAspect="1"/>
          </p:cNvPicPr>
          <p:nvPr/>
        </p:nvPicPr>
        <p:blipFill>
          <a:blip r:embed="rId1"/>
          <a:stretch>
            <a:fillRect/>
          </a:stretch>
        </p:blipFill>
        <p:spPr>
          <a:xfrm>
            <a:off x="0" y="0"/>
            <a:ext cx="5486400" cy="8230910"/>
          </a:xfrm>
          <a:prstGeom prst="rect">
            <a:avLst/>
          </a:prstGeom>
        </p:spPr>
      </p:pic>
      <p:pic>
        <p:nvPicPr>
          <p:cNvPr id="3" name="Image 1" descr="preencoded.png">    </p:cNvPr>
          <p:cNvPicPr>
            <a:picLocks noChangeAspect="1"/>
          </p:cNvPicPr>
          <p:nvPr/>
        </p:nvPicPr>
        <p:blipFill>
          <a:blip r:embed="rId2"/>
          <a:stretch>
            <a:fillRect/>
          </a:stretch>
        </p:blipFill>
        <p:spPr>
          <a:xfrm>
            <a:off x="229791" y="2766536"/>
            <a:ext cx="5026700" cy="2697718"/>
          </a:xfrm>
          <a:prstGeom prst="rect">
            <a:avLst/>
          </a:prstGeom>
        </p:spPr>
      </p:pic>
      <p:sp>
        <p:nvSpPr>
          <p:cNvPr id="4" name="Text 0"/>
          <p:cNvSpPr/>
          <p:nvPr/>
        </p:nvSpPr>
        <p:spPr>
          <a:xfrm>
            <a:off x="6129814" y="505539"/>
            <a:ext cx="7857173" cy="1148953"/>
          </a:xfrm>
          <a:prstGeom prst="rect">
            <a:avLst/>
          </a:prstGeom>
          <a:noFill/>
          <a:ln/>
        </p:spPr>
        <p:txBody>
          <a:bodyPr wrap="square" lIns="0" tIns="0" rIns="0" bIns="0" rtlCol="0" anchor="t"/>
          <a:lstStyle/>
          <a:p>
            <a:pPr algn="l" indent="0" marL="0">
              <a:lnSpc>
                <a:spcPts val="4500"/>
              </a:lnSpc>
              <a:buNone/>
            </a:pPr>
            <a:r>
              <a:rPr lang="en-US" sz="3600" b="1" dirty="0">
                <a:solidFill>
                  <a:srgbClr val="F44444"/>
                </a:solidFill>
                <a:latin typeface="Alice" pitchFamily="34" charset="0"/>
                <a:ea typeface="Alice" pitchFamily="34" charset="-122"/>
                <a:cs typeface="Alice" pitchFamily="34" charset="-120"/>
              </a:rPr>
              <a:t>La méthode de préoccupation partagée</a:t>
            </a:r>
            <a:endParaRPr lang="en-US" sz="3600" dirty="0"/>
          </a:p>
        </p:txBody>
      </p:sp>
      <p:pic>
        <p:nvPicPr>
          <p:cNvPr id="5" name="Image 2" descr="preencoded.png">    </p:cNvPr>
          <p:cNvPicPr>
            <a:picLocks noChangeAspect="1"/>
          </p:cNvPicPr>
          <p:nvPr/>
        </p:nvPicPr>
        <p:blipFill>
          <a:blip r:embed="rId3"/>
          <a:stretch>
            <a:fillRect/>
          </a:stretch>
        </p:blipFill>
        <p:spPr>
          <a:xfrm>
            <a:off x="6129814" y="1930241"/>
            <a:ext cx="919162" cy="1102995"/>
          </a:xfrm>
          <a:prstGeom prst="rect">
            <a:avLst/>
          </a:prstGeom>
        </p:spPr>
      </p:pic>
      <p:sp>
        <p:nvSpPr>
          <p:cNvPr id="6" name="Text 1"/>
          <p:cNvSpPr/>
          <p:nvPr/>
        </p:nvSpPr>
        <p:spPr>
          <a:xfrm>
            <a:off x="7324725" y="2114074"/>
            <a:ext cx="2750582" cy="287179"/>
          </a:xfrm>
          <a:prstGeom prst="rect">
            <a:avLst/>
          </a:prstGeom>
          <a:noFill/>
          <a:ln/>
        </p:spPr>
        <p:txBody>
          <a:bodyPr wrap="none" lIns="0" tIns="0" rIns="0" bIns="0" rtlCol="0" anchor="t"/>
          <a:lstStyle/>
          <a:p>
            <a:pPr algn="l" indent="0" marL="0">
              <a:lnSpc>
                <a:spcPts val="2250"/>
              </a:lnSpc>
              <a:buNone/>
            </a:pPr>
            <a:r>
              <a:rPr lang="en-US" sz="1800" b="1" dirty="0">
                <a:solidFill>
                  <a:srgbClr val="F44444"/>
                </a:solidFill>
                <a:latin typeface="Alice" pitchFamily="34" charset="0"/>
                <a:ea typeface="Alice" pitchFamily="34" charset="-122"/>
                <a:cs typeface="Alice" pitchFamily="34" charset="-120"/>
              </a:rPr>
              <a:t>Identification du problème</a:t>
            </a:r>
            <a:endParaRPr lang="en-US" sz="1800" dirty="0"/>
          </a:p>
        </p:txBody>
      </p:sp>
      <p:sp>
        <p:nvSpPr>
          <p:cNvPr id="7" name="Text 2"/>
          <p:cNvSpPr/>
          <p:nvPr/>
        </p:nvSpPr>
        <p:spPr>
          <a:xfrm>
            <a:off x="7324725" y="2511504"/>
            <a:ext cx="6662261" cy="294084"/>
          </a:xfrm>
          <a:prstGeom prst="rect">
            <a:avLst/>
          </a:prstGeom>
          <a:noFill/>
          <a:ln/>
        </p:spPr>
        <p:txBody>
          <a:bodyPr wrap="none" lIns="0" tIns="0" rIns="0" bIns="0" rtlCol="0" anchor="t"/>
          <a:lstStyle/>
          <a:p>
            <a:pPr algn="l" indent="0" marL="0">
              <a:lnSpc>
                <a:spcPts val="2300"/>
              </a:lnSpc>
              <a:buNone/>
            </a:pPr>
            <a:r>
              <a:rPr lang="en-US" sz="1400" b="1" dirty="0">
                <a:solidFill>
                  <a:srgbClr val="000000"/>
                </a:solidFill>
                <a:latin typeface="Lora" pitchFamily="34" charset="0"/>
                <a:ea typeface="Lora" pitchFamily="34" charset="-122"/>
                <a:cs typeface="Lora" pitchFamily="34" charset="-120"/>
              </a:rPr>
              <a:t>Reconnaître la situation de harcèlement et réunir les parties concernées</a:t>
            </a:r>
            <a:endParaRPr lang="en-US" sz="1400" dirty="0"/>
          </a:p>
        </p:txBody>
      </p:sp>
      <p:pic>
        <p:nvPicPr>
          <p:cNvPr id="8" name="Image 3" descr="preencoded.png">    </p:cNvPr>
          <p:cNvPicPr>
            <a:picLocks noChangeAspect="1"/>
          </p:cNvPicPr>
          <p:nvPr/>
        </p:nvPicPr>
        <p:blipFill>
          <a:blip r:embed="rId4"/>
          <a:stretch>
            <a:fillRect/>
          </a:stretch>
        </p:blipFill>
        <p:spPr>
          <a:xfrm>
            <a:off x="6129814" y="3033236"/>
            <a:ext cx="919162" cy="1102995"/>
          </a:xfrm>
          <a:prstGeom prst="rect">
            <a:avLst/>
          </a:prstGeom>
        </p:spPr>
      </p:pic>
      <p:sp>
        <p:nvSpPr>
          <p:cNvPr id="9" name="Text 3"/>
          <p:cNvSpPr/>
          <p:nvPr/>
        </p:nvSpPr>
        <p:spPr>
          <a:xfrm>
            <a:off x="7324725" y="3217069"/>
            <a:ext cx="2298025" cy="287179"/>
          </a:xfrm>
          <a:prstGeom prst="rect">
            <a:avLst/>
          </a:prstGeom>
          <a:noFill/>
          <a:ln/>
        </p:spPr>
        <p:txBody>
          <a:bodyPr wrap="none" lIns="0" tIns="0" rIns="0" bIns="0" rtlCol="0" anchor="t"/>
          <a:lstStyle/>
          <a:p>
            <a:pPr algn="l" indent="0" marL="0">
              <a:lnSpc>
                <a:spcPts val="2250"/>
              </a:lnSpc>
              <a:buNone/>
            </a:pPr>
            <a:r>
              <a:rPr lang="en-US" sz="1800" b="1" dirty="0">
                <a:solidFill>
                  <a:srgbClr val="F44444"/>
                </a:solidFill>
                <a:latin typeface="Alice" pitchFamily="34" charset="0"/>
                <a:ea typeface="Alice" pitchFamily="34" charset="-122"/>
                <a:cs typeface="Alice" pitchFamily="34" charset="-120"/>
              </a:rPr>
              <a:t>Dialogue constructif</a:t>
            </a:r>
            <a:endParaRPr lang="en-US" sz="1800" dirty="0"/>
          </a:p>
        </p:txBody>
      </p:sp>
      <p:sp>
        <p:nvSpPr>
          <p:cNvPr id="10" name="Text 4"/>
          <p:cNvSpPr/>
          <p:nvPr/>
        </p:nvSpPr>
        <p:spPr>
          <a:xfrm>
            <a:off x="7324725" y="3614499"/>
            <a:ext cx="6662261" cy="294084"/>
          </a:xfrm>
          <a:prstGeom prst="rect">
            <a:avLst/>
          </a:prstGeom>
          <a:noFill/>
          <a:ln/>
        </p:spPr>
        <p:txBody>
          <a:bodyPr wrap="none" lIns="0" tIns="0" rIns="0" bIns="0" rtlCol="0" anchor="t"/>
          <a:lstStyle/>
          <a:p>
            <a:pPr algn="l" indent="0" marL="0">
              <a:lnSpc>
                <a:spcPts val="2300"/>
              </a:lnSpc>
              <a:buNone/>
            </a:pPr>
            <a:r>
              <a:rPr lang="en-US" sz="1400" b="1" dirty="0">
                <a:solidFill>
                  <a:srgbClr val="000000"/>
                </a:solidFill>
                <a:latin typeface="Lora" pitchFamily="34" charset="0"/>
                <a:ea typeface="Lora" pitchFamily="34" charset="-122"/>
                <a:cs typeface="Lora" pitchFamily="34" charset="-120"/>
              </a:rPr>
              <a:t>Faciliter une discussion entre la victime, l'auteur et leurs proches</a:t>
            </a:r>
            <a:endParaRPr lang="en-US" sz="1400" dirty="0"/>
          </a:p>
        </p:txBody>
      </p:sp>
      <p:pic>
        <p:nvPicPr>
          <p:cNvPr id="11" name="Image 4" descr="preencoded.png">    </p:cNvPr>
          <p:cNvPicPr>
            <a:picLocks noChangeAspect="1"/>
          </p:cNvPicPr>
          <p:nvPr/>
        </p:nvPicPr>
        <p:blipFill>
          <a:blip r:embed="rId5"/>
          <a:stretch>
            <a:fillRect/>
          </a:stretch>
        </p:blipFill>
        <p:spPr>
          <a:xfrm>
            <a:off x="6129814" y="4136231"/>
            <a:ext cx="919162" cy="1102995"/>
          </a:xfrm>
          <a:prstGeom prst="rect">
            <a:avLst/>
          </a:prstGeom>
        </p:spPr>
      </p:pic>
      <p:sp>
        <p:nvSpPr>
          <p:cNvPr id="12" name="Text 5"/>
          <p:cNvSpPr/>
          <p:nvPr/>
        </p:nvSpPr>
        <p:spPr>
          <a:xfrm>
            <a:off x="7324725" y="4320064"/>
            <a:ext cx="2767370" cy="287179"/>
          </a:xfrm>
          <a:prstGeom prst="rect">
            <a:avLst/>
          </a:prstGeom>
          <a:noFill/>
          <a:ln/>
        </p:spPr>
        <p:txBody>
          <a:bodyPr wrap="none" lIns="0" tIns="0" rIns="0" bIns="0" rtlCol="0" anchor="t"/>
          <a:lstStyle/>
          <a:p>
            <a:pPr algn="l" indent="0" marL="0">
              <a:lnSpc>
                <a:spcPts val="2250"/>
              </a:lnSpc>
              <a:buNone/>
            </a:pPr>
            <a:r>
              <a:rPr lang="en-US" sz="1800" b="1" dirty="0">
                <a:solidFill>
                  <a:srgbClr val="F44444"/>
                </a:solidFill>
                <a:latin typeface="Alice" pitchFamily="34" charset="0"/>
                <a:ea typeface="Alice" pitchFamily="34" charset="-122"/>
                <a:cs typeface="Alice" pitchFamily="34" charset="-120"/>
              </a:rPr>
              <a:t>Compréhension des causes</a:t>
            </a:r>
            <a:endParaRPr lang="en-US" sz="1800" dirty="0"/>
          </a:p>
        </p:txBody>
      </p:sp>
      <p:sp>
        <p:nvSpPr>
          <p:cNvPr id="13" name="Text 6"/>
          <p:cNvSpPr/>
          <p:nvPr/>
        </p:nvSpPr>
        <p:spPr>
          <a:xfrm>
            <a:off x="7324725" y="4717494"/>
            <a:ext cx="6662261" cy="294084"/>
          </a:xfrm>
          <a:prstGeom prst="rect">
            <a:avLst/>
          </a:prstGeom>
          <a:noFill/>
          <a:ln/>
        </p:spPr>
        <p:txBody>
          <a:bodyPr wrap="none" lIns="0" tIns="0" rIns="0" bIns="0" rtlCol="0" anchor="t"/>
          <a:lstStyle/>
          <a:p>
            <a:pPr algn="l" indent="0" marL="0">
              <a:lnSpc>
                <a:spcPts val="2300"/>
              </a:lnSpc>
              <a:buNone/>
            </a:pPr>
            <a:r>
              <a:rPr lang="en-US" sz="1400" b="1" dirty="0">
                <a:solidFill>
                  <a:srgbClr val="000000"/>
                </a:solidFill>
                <a:latin typeface="Lora" pitchFamily="34" charset="0"/>
                <a:ea typeface="Lora" pitchFamily="34" charset="-122"/>
                <a:cs typeface="Lora" pitchFamily="34" charset="-120"/>
              </a:rPr>
              <a:t>Analyser les raisons du harcèlement sans jugement</a:t>
            </a:r>
            <a:endParaRPr lang="en-US" sz="1400" dirty="0"/>
          </a:p>
        </p:txBody>
      </p:sp>
      <p:pic>
        <p:nvPicPr>
          <p:cNvPr id="14" name="Image 5" descr="preencoded.png">    </p:cNvPr>
          <p:cNvPicPr>
            <a:picLocks noChangeAspect="1"/>
          </p:cNvPicPr>
          <p:nvPr/>
        </p:nvPicPr>
        <p:blipFill>
          <a:blip r:embed="rId6"/>
          <a:stretch>
            <a:fillRect/>
          </a:stretch>
        </p:blipFill>
        <p:spPr>
          <a:xfrm>
            <a:off x="6129814" y="5239226"/>
            <a:ext cx="919162" cy="1102995"/>
          </a:xfrm>
          <a:prstGeom prst="rect">
            <a:avLst/>
          </a:prstGeom>
        </p:spPr>
      </p:pic>
      <p:sp>
        <p:nvSpPr>
          <p:cNvPr id="15" name="Text 7"/>
          <p:cNvSpPr/>
          <p:nvPr/>
        </p:nvSpPr>
        <p:spPr>
          <a:xfrm>
            <a:off x="7324725" y="5423059"/>
            <a:ext cx="2298025" cy="287179"/>
          </a:xfrm>
          <a:prstGeom prst="rect">
            <a:avLst/>
          </a:prstGeom>
          <a:noFill/>
          <a:ln/>
        </p:spPr>
        <p:txBody>
          <a:bodyPr wrap="none" lIns="0" tIns="0" rIns="0" bIns="0" rtlCol="0" anchor="t"/>
          <a:lstStyle/>
          <a:p>
            <a:pPr algn="l" indent="0" marL="0">
              <a:lnSpc>
                <a:spcPts val="2250"/>
              </a:lnSpc>
              <a:buNone/>
            </a:pPr>
            <a:r>
              <a:rPr lang="en-US" sz="1800" b="1" dirty="0">
                <a:solidFill>
                  <a:srgbClr val="F44444"/>
                </a:solidFill>
                <a:latin typeface="Alice" pitchFamily="34" charset="0"/>
                <a:ea typeface="Alice" pitchFamily="34" charset="-122"/>
                <a:cs typeface="Alice" pitchFamily="34" charset="-120"/>
              </a:rPr>
              <a:t>Résolution collective</a:t>
            </a:r>
            <a:endParaRPr lang="en-US" sz="1800" dirty="0"/>
          </a:p>
        </p:txBody>
      </p:sp>
      <p:sp>
        <p:nvSpPr>
          <p:cNvPr id="16" name="Text 8"/>
          <p:cNvSpPr/>
          <p:nvPr/>
        </p:nvSpPr>
        <p:spPr>
          <a:xfrm>
            <a:off x="7324725" y="5820489"/>
            <a:ext cx="6662261" cy="294084"/>
          </a:xfrm>
          <a:prstGeom prst="rect">
            <a:avLst/>
          </a:prstGeom>
          <a:noFill/>
          <a:ln/>
        </p:spPr>
        <p:txBody>
          <a:bodyPr wrap="none" lIns="0" tIns="0" rIns="0" bIns="0" rtlCol="0" anchor="t"/>
          <a:lstStyle/>
          <a:p>
            <a:pPr algn="l" indent="0" marL="0">
              <a:lnSpc>
                <a:spcPts val="2300"/>
              </a:lnSpc>
              <a:buNone/>
            </a:pPr>
            <a:r>
              <a:rPr lang="en-US" sz="1400" b="1" dirty="0">
                <a:solidFill>
                  <a:srgbClr val="000000"/>
                </a:solidFill>
                <a:latin typeface="Lora" pitchFamily="34" charset="0"/>
                <a:ea typeface="Lora" pitchFamily="34" charset="-122"/>
                <a:cs typeface="Lora" pitchFamily="34" charset="-120"/>
              </a:rPr>
              <a:t>Trouver ensemble des solutions pour rétablir un climat de respect</a:t>
            </a:r>
            <a:endParaRPr lang="en-US" sz="1400" dirty="0"/>
          </a:p>
        </p:txBody>
      </p:sp>
      <p:sp>
        <p:nvSpPr>
          <p:cNvPr id="17" name="Text 9"/>
          <p:cNvSpPr/>
          <p:nvPr/>
        </p:nvSpPr>
        <p:spPr>
          <a:xfrm>
            <a:off x="6129814" y="6549033"/>
            <a:ext cx="7857173" cy="1176337"/>
          </a:xfrm>
          <a:prstGeom prst="rect">
            <a:avLst/>
          </a:prstGeom>
          <a:noFill/>
          <a:ln/>
        </p:spPr>
        <p:txBody>
          <a:bodyPr wrap="square" lIns="0" tIns="0" rIns="0" bIns="0" rtlCol="0" anchor="t"/>
          <a:lstStyle/>
          <a:p>
            <a:pPr algn="l" indent="0" marL="0">
              <a:lnSpc>
                <a:spcPts val="2300"/>
              </a:lnSpc>
              <a:buNone/>
            </a:pPr>
            <a:r>
              <a:rPr lang="en-US" sz="1400" b="1" dirty="0">
                <a:solidFill>
                  <a:srgbClr val="000000"/>
                </a:solidFill>
                <a:latin typeface="Lora" pitchFamily="34" charset="0"/>
                <a:ea typeface="Lora" pitchFamily="34" charset="-122"/>
                <a:cs typeface="Lora" pitchFamily="34" charset="-120"/>
              </a:rPr>
              <a:t>Cette méthode, encadrée par des adultes formés, vise à résoudre les situations de harcèlement de manière constructive. Elle ne cherche pas à punir mais à comprendre et à modifier les comportements problématiques pour que le harcèlement cesse définitivement.</a:t>
            </a:r>
            <a:endParaRPr lang="en-US" sz="1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pic>
        <p:nvPicPr>
          <p:cNvPr id="2" name="Image 0" descr="preencoded.png">    </p:cNvPr>
          <p:cNvPicPr>
            <a:picLocks noChangeAspect="1"/>
          </p:cNvPicPr>
          <p:nvPr/>
        </p:nvPicPr>
        <p:blipFill>
          <a:blip r:embed="rId1"/>
          <a:stretch>
            <a:fillRect/>
          </a:stretch>
        </p:blipFill>
        <p:spPr>
          <a:xfrm>
            <a:off x="9144000" y="0"/>
            <a:ext cx="5486400" cy="8229600"/>
          </a:xfrm>
          <a:prstGeom prst="rect">
            <a:avLst/>
          </a:prstGeom>
        </p:spPr>
      </p:pic>
      <p:pic>
        <p:nvPicPr>
          <p:cNvPr id="3" name="Image 1" descr="preencoded.png">    </p:cNvPr>
          <p:cNvPicPr>
            <a:picLocks noChangeAspect="1"/>
          </p:cNvPicPr>
          <p:nvPr/>
        </p:nvPicPr>
        <p:blipFill>
          <a:blip r:embed="rId2"/>
          <a:stretch>
            <a:fillRect/>
          </a:stretch>
        </p:blipFill>
        <p:spPr>
          <a:xfrm>
            <a:off x="9351050" y="528280"/>
            <a:ext cx="5072182" cy="7173039"/>
          </a:xfrm>
          <a:prstGeom prst="rect">
            <a:avLst/>
          </a:prstGeom>
        </p:spPr>
      </p:pic>
      <p:sp>
        <p:nvSpPr>
          <p:cNvPr id="4" name="Text 0"/>
          <p:cNvSpPr/>
          <p:nvPr/>
        </p:nvSpPr>
        <p:spPr>
          <a:xfrm>
            <a:off x="579834" y="455890"/>
            <a:ext cx="7984331" cy="1035368"/>
          </a:xfrm>
          <a:prstGeom prst="rect">
            <a:avLst/>
          </a:prstGeom>
          <a:noFill/>
          <a:ln/>
        </p:spPr>
        <p:txBody>
          <a:bodyPr wrap="square" lIns="0" tIns="0" rIns="0" bIns="0" rtlCol="0" anchor="t"/>
          <a:lstStyle/>
          <a:p>
            <a:pPr algn="l" indent="0" marL="0">
              <a:lnSpc>
                <a:spcPts val="4050"/>
              </a:lnSpc>
              <a:buNone/>
            </a:pPr>
            <a:r>
              <a:rPr lang="en-US" sz="3250" b="1" dirty="0">
                <a:solidFill>
                  <a:srgbClr val="204C8E"/>
                </a:solidFill>
                <a:latin typeface="Alice" pitchFamily="34" charset="0"/>
                <a:ea typeface="Alice" pitchFamily="34" charset="-122"/>
                <a:cs typeface="Alice" pitchFamily="34" charset="-120"/>
              </a:rPr>
              <a:t>Ressources disponibles contre le harcèlement</a:t>
            </a:r>
            <a:endParaRPr lang="en-US" sz="3250" dirty="0"/>
          </a:p>
        </p:txBody>
      </p:sp>
      <p:sp>
        <p:nvSpPr>
          <p:cNvPr id="5" name="Shape 1"/>
          <p:cNvSpPr/>
          <p:nvPr/>
        </p:nvSpPr>
        <p:spPr>
          <a:xfrm>
            <a:off x="766167" y="1739741"/>
            <a:ext cx="22860" cy="4521637"/>
          </a:xfrm>
          <a:prstGeom prst="roundRect">
            <a:avLst>
              <a:gd name="adj" fmla="val 108720"/>
            </a:avLst>
          </a:prstGeom>
          <a:solidFill>
            <a:srgbClr val="D6D3CC"/>
          </a:solidFill>
          <a:ln/>
        </p:spPr>
      </p:sp>
      <p:sp>
        <p:nvSpPr>
          <p:cNvPr id="6" name="Shape 2"/>
          <p:cNvSpPr/>
          <p:nvPr/>
        </p:nvSpPr>
        <p:spPr>
          <a:xfrm>
            <a:off x="929700" y="2100977"/>
            <a:ext cx="496967" cy="22860"/>
          </a:xfrm>
          <a:prstGeom prst="roundRect">
            <a:avLst>
              <a:gd name="adj" fmla="val 108720"/>
            </a:avLst>
          </a:prstGeom>
          <a:solidFill>
            <a:srgbClr val="D6D3CC"/>
          </a:solidFill>
          <a:ln/>
        </p:spPr>
      </p:sp>
      <p:sp>
        <p:nvSpPr>
          <p:cNvPr id="7" name="Shape 3"/>
          <p:cNvSpPr/>
          <p:nvPr/>
        </p:nvSpPr>
        <p:spPr>
          <a:xfrm>
            <a:off x="579775" y="1926074"/>
            <a:ext cx="372785" cy="372785"/>
          </a:xfrm>
          <a:prstGeom prst="roundRect">
            <a:avLst>
              <a:gd name="adj" fmla="val 6667"/>
            </a:avLst>
          </a:prstGeom>
          <a:solidFill>
            <a:srgbClr val="F0EDE6"/>
          </a:solidFill>
          <a:ln/>
        </p:spPr>
      </p:sp>
      <p:pic>
        <p:nvPicPr>
          <p:cNvPr id="8" name="Image 2" descr="preencoded.png">    </p:cNvPr>
          <p:cNvPicPr>
            <a:picLocks noChangeAspect="1"/>
          </p:cNvPicPr>
          <p:nvPr/>
        </p:nvPicPr>
        <p:blipFill>
          <a:blip r:embed="rId3"/>
          <a:stretch>
            <a:fillRect/>
          </a:stretch>
        </p:blipFill>
        <p:spPr>
          <a:xfrm>
            <a:off x="641866" y="1957090"/>
            <a:ext cx="248483" cy="310634"/>
          </a:xfrm>
          <a:prstGeom prst="rect">
            <a:avLst/>
          </a:prstGeom>
        </p:spPr>
      </p:pic>
      <p:sp>
        <p:nvSpPr>
          <p:cNvPr id="9" name="Text 4"/>
          <p:cNvSpPr/>
          <p:nvPr/>
        </p:nvSpPr>
        <p:spPr>
          <a:xfrm>
            <a:off x="1594604" y="1905357"/>
            <a:ext cx="2485311" cy="310515"/>
          </a:xfrm>
          <a:prstGeom prst="rect">
            <a:avLst/>
          </a:prstGeom>
          <a:noFill/>
          <a:ln/>
        </p:spPr>
        <p:txBody>
          <a:bodyPr wrap="none" lIns="0" tIns="0" rIns="0" bIns="0" rtlCol="0" anchor="t"/>
          <a:lstStyle/>
          <a:p>
            <a:pPr algn="l" indent="0" marL="0">
              <a:lnSpc>
                <a:spcPts val="2400"/>
              </a:lnSpc>
              <a:buNone/>
            </a:pPr>
            <a:r>
              <a:rPr lang="en-US" sz="1950" b="1" dirty="0">
                <a:solidFill>
                  <a:srgbClr val="910D0D"/>
                </a:solidFill>
                <a:latin typeface="Alice" pitchFamily="34" charset="0"/>
                <a:ea typeface="Alice" pitchFamily="34" charset="-122"/>
                <a:cs typeface="Alice" pitchFamily="34" charset="-120"/>
              </a:rPr>
              <a:t>Site du Ministère</a:t>
            </a:r>
            <a:endParaRPr lang="en-US" sz="1950" dirty="0"/>
          </a:p>
        </p:txBody>
      </p:sp>
      <p:sp>
        <p:nvSpPr>
          <p:cNvPr id="10" name="Text 5"/>
          <p:cNvSpPr/>
          <p:nvPr/>
        </p:nvSpPr>
        <p:spPr>
          <a:xfrm>
            <a:off x="1594604" y="2315170"/>
            <a:ext cx="6969562" cy="265152"/>
          </a:xfrm>
          <a:prstGeom prst="rect">
            <a:avLst/>
          </a:prstGeom>
          <a:noFill/>
          <a:ln/>
        </p:spPr>
        <p:txBody>
          <a:bodyPr wrap="none" lIns="0" tIns="0" rIns="0" bIns="0" rtlCol="0" anchor="t"/>
          <a:lstStyle/>
          <a:p>
            <a:pPr algn="l" indent="0" marL="0">
              <a:lnSpc>
                <a:spcPts val="2050"/>
              </a:lnSpc>
              <a:buNone/>
            </a:pPr>
            <a:r>
              <a:rPr lang="en-US" sz="1300" b="1" dirty="0">
                <a:solidFill>
                  <a:srgbClr val="000000"/>
                </a:solidFill>
                <a:latin typeface="Lora" pitchFamily="34" charset="0"/>
                <a:ea typeface="Lora" pitchFamily="34" charset="-122"/>
                <a:cs typeface="Lora" pitchFamily="34" charset="-120"/>
              </a:rPr>
              <a:t>Outils, conseils et guides pour élèves et adultes</a:t>
            </a:r>
            <a:endParaRPr lang="en-US" sz="1300" dirty="0"/>
          </a:p>
        </p:txBody>
      </p:sp>
      <p:sp>
        <p:nvSpPr>
          <p:cNvPr id="11" name="Shape 6"/>
          <p:cNvSpPr/>
          <p:nvPr/>
        </p:nvSpPr>
        <p:spPr>
          <a:xfrm>
            <a:off x="929700" y="3272790"/>
            <a:ext cx="496967" cy="22860"/>
          </a:xfrm>
          <a:prstGeom prst="roundRect">
            <a:avLst>
              <a:gd name="adj" fmla="val 108720"/>
            </a:avLst>
          </a:prstGeom>
          <a:solidFill>
            <a:srgbClr val="D6D3CC"/>
          </a:solidFill>
          <a:ln/>
        </p:spPr>
      </p:sp>
      <p:sp>
        <p:nvSpPr>
          <p:cNvPr id="12" name="Shape 7"/>
          <p:cNvSpPr/>
          <p:nvPr/>
        </p:nvSpPr>
        <p:spPr>
          <a:xfrm>
            <a:off x="579775" y="3097887"/>
            <a:ext cx="372785" cy="372785"/>
          </a:xfrm>
          <a:prstGeom prst="roundRect">
            <a:avLst>
              <a:gd name="adj" fmla="val 6667"/>
            </a:avLst>
          </a:prstGeom>
          <a:solidFill>
            <a:srgbClr val="F0EDE6"/>
          </a:solidFill>
          <a:ln/>
        </p:spPr>
      </p:sp>
      <p:pic>
        <p:nvPicPr>
          <p:cNvPr id="13" name="Image 3" descr="preencoded.png">    </p:cNvPr>
          <p:cNvPicPr>
            <a:picLocks noChangeAspect="1"/>
          </p:cNvPicPr>
          <p:nvPr/>
        </p:nvPicPr>
        <p:blipFill>
          <a:blip r:embed="rId4"/>
          <a:stretch>
            <a:fillRect/>
          </a:stretch>
        </p:blipFill>
        <p:spPr>
          <a:xfrm>
            <a:off x="641866" y="3128903"/>
            <a:ext cx="248483" cy="310634"/>
          </a:xfrm>
          <a:prstGeom prst="rect">
            <a:avLst/>
          </a:prstGeom>
        </p:spPr>
      </p:pic>
      <p:sp>
        <p:nvSpPr>
          <p:cNvPr id="14" name="Text 8"/>
          <p:cNvSpPr/>
          <p:nvPr/>
        </p:nvSpPr>
        <p:spPr>
          <a:xfrm>
            <a:off x="1594604" y="3077170"/>
            <a:ext cx="2485311" cy="310515"/>
          </a:xfrm>
          <a:prstGeom prst="rect">
            <a:avLst/>
          </a:prstGeom>
          <a:noFill/>
          <a:ln/>
        </p:spPr>
        <p:txBody>
          <a:bodyPr wrap="none" lIns="0" tIns="0" rIns="0" bIns="0" rtlCol="0" anchor="t"/>
          <a:lstStyle/>
          <a:p>
            <a:pPr algn="l" indent="0" marL="0">
              <a:lnSpc>
                <a:spcPts val="2400"/>
              </a:lnSpc>
              <a:buNone/>
            </a:pPr>
            <a:r>
              <a:rPr lang="en-US" sz="1950" b="1" dirty="0">
                <a:solidFill>
                  <a:srgbClr val="910D0D"/>
                </a:solidFill>
                <a:latin typeface="Alice" pitchFamily="34" charset="0"/>
                <a:ea typeface="Alice" pitchFamily="34" charset="-122"/>
                <a:cs typeface="Alice" pitchFamily="34" charset="-120"/>
              </a:rPr>
              <a:t>3018</a:t>
            </a:r>
            <a:endParaRPr lang="en-US" sz="1950" dirty="0"/>
          </a:p>
        </p:txBody>
      </p:sp>
      <p:sp>
        <p:nvSpPr>
          <p:cNvPr id="15" name="Text 9"/>
          <p:cNvSpPr/>
          <p:nvPr/>
        </p:nvSpPr>
        <p:spPr>
          <a:xfrm>
            <a:off x="1594604" y="3486983"/>
            <a:ext cx="6969562" cy="265152"/>
          </a:xfrm>
          <a:prstGeom prst="rect">
            <a:avLst/>
          </a:prstGeom>
          <a:noFill/>
          <a:ln/>
        </p:spPr>
        <p:txBody>
          <a:bodyPr wrap="none" lIns="0" tIns="0" rIns="0" bIns="0" rtlCol="0" anchor="t"/>
          <a:lstStyle/>
          <a:p>
            <a:pPr algn="l" indent="0" marL="0">
              <a:lnSpc>
                <a:spcPts val="2050"/>
              </a:lnSpc>
              <a:buNone/>
            </a:pPr>
            <a:r>
              <a:rPr lang="en-US" sz="1300" b="1" dirty="0">
                <a:solidFill>
                  <a:srgbClr val="000000"/>
                </a:solidFill>
                <a:latin typeface="Lora" pitchFamily="34" charset="0"/>
                <a:ea typeface="Lora" pitchFamily="34" charset="-122"/>
                <a:cs typeface="Lora" pitchFamily="34" charset="-120"/>
              </a:rPr>
              <a:t>Numéro gratuit pour victimes et témoins</a:t>
            </a:r>
            <a:endParaRPr lang="en-US" sz="1300" dirty="0"/>
          </a:p>
        </p:txBody>
      </p:sp>
      <p:sp>
        <p:nvSpPr>
          <p:cNvPr id="16" name="Shape 10"/>
          <p:cNvSpPr/>
          <p:nvPr/>
        </p:nvSpPr>
        <p:spPr>
          <a:xfrm>
            <a:off x="929700" y="4444603"/>
            <a:ext cx="496967" cy="22860"/>
          </a:xfrm>
          <a:prstGeom prst="roundRect">
            <a:avLst>
              <a:gd name="adj" fmla="val 108720"/>
            </a:avLst>
          </a:prstGeom>
          <a:solidFill>
            <a:srgbClr val="D6D3CC"/>
          </a:solidFill>
          <a:ln/>
        </p:spPr>
      </p:sp>
      <p:sp>
        <p:nvSpPr>
          <p:cNvPr id="17" name="Shape 11"/>
          <p:cNvSpPr/>
          <p:nvPr/>
        </p:nvSpPr>
        <p:spPr>
          <a:xfrm>
            <a:off x="579775" y="4269700"/>
            <a:ext cx="372785" cy="372785"/>
          </a:xfrm>
          <a:prstGeom prst="roundRect">
            <a:avLst>
              <a:gd name="adj" fmla="val 6667"/>
            </a:avLst>
          </a:prstGeom>
          <a:solidFill>
            <a:srgbClr val="F0EDE6"/>
          </a:solidFill>
          <a:ln/>
        </p:spPr>
      </p:sp>
      <p:pic>
        <p:nvPicPr>
          <p:cNvPr id="18" name="Image 4" descr="preencoded.png">    </p:cNvPr>
          <p:cNvPicPr>
            <a:picLocks noChangeAspect="1"/>
          </p:cNvPicPr>
          <p:nvPr/>
        </p:nvPicPr>
        <p:blipFill>
          <a:blip r:embed="rId5"/>
          <a:stretch>
            <a:fillRect/>
          </a:stretch>
        </p:blipFill>
        <p:spPr>
          <a:xfrm>
            <a:off x="641866" y="4300716"/>
            <a:ext cx="248483" cy="310634"/>
          </a:xfrm>
          <a:prstGeom prst="rect">
            <a:avLst/>
          </a:prstGeom>
        </p:spPr>
      </p:pic>
      <p:sp>
        <p:nvSpPr>
          <p:cNvPr id="19" name="Text 12"/>
          <p:cNvSpPr/>
          <p:nvPr/>
        </p:nvSpPr>
        <p:spPr>
          <a:xfrm>
            <a:off x="1594604" y="4248983"/>
            <a:ext cx="2485311" cy="310515"/>
          </a:xfrm>
          <a:prstGeom prst="rect">
            <a:avLst/>
          </a:prstGeom>
          <a:noFill/>
          <a:ln/>
        </p:spPr>
        <p:txBody>
          <a:bodyPr wrap="none" lIns="0" tIns="0" rIns="0" bIns="0" rtlCol="0" anchor="t"/>
          <a:lstStyle/>
          <a:p>
            <a:pPr algn="l" indent="0" marL="0">
              <a:lnSpc>
                <a:spcPts val="2400"/>
              </a:lnSpc>
              <a:buNone/>
            </a:pPr>
            <a:r>
              <a:rPr lang="en-US" sz="1950" b="1" dirty="0">
                <a:solidFill>
                  <a:srgbClr val="910D0D"/>
                </a:solidFill>
                <a:latin typeface="Alice" pitchFamily="34" charset="0"/>
                <a:ea typeface="Alice" pitchFamily="34" charset="-122"/>
                <a:cs typeface="Alice" pitchFamily="34" charset="-120"/>
              </a:rPr>
              <a:t>Equipe pHARe</a:t>
            </a:r>
            <a:endParaRPr lang="en-US" sz="1950" dirty="0"/>
          </a:p>
        </p:txBody>
      </p:sp>
      <p:sp>
        <p:nvSpPr>
          <p:cNvPr id="20" name="Text 13"/>
          <p:cNvSpPr/>
          <p:nvPr/>
        </p:nvSpPr>
        <p:spPr>
          <a:xfrm>
            <a:off x="1594604" y="4658797"/>
            <a:ext cx="6969562" cy="265152"/>
          </a:xfrm>
          <a:prstGeom prst="rect">
            <a:avLst/>
          </a:prstGeom>
          <a:noFill/>
          <a:ln/>
        </p:spPr>
        <p:txBody>
          <a:bodyPr wrap="none" lIns="0" tIns="0" rIns="0" bIns="0" rtlCol="0" anchor="t"/>
          <a:lstStyle/>
          <a:p>
            <a:pPr algn="l" indent="0" marL="0">
              <a:lnSpc>
                <a:spcPts val="2050"/>
              </a:lnSpc>
              <a:buNone/>
            </a:pPr>
            <a:r>
              <a:rPr lang="en-US" sz="1300" b="1" dirty="0">
                <a:solidFill>
                  <a:srgbClr val="000000"/>
                </a:solidFill>
                <a:latin typeface="Lora" pitchFamily="34" charset="0"/>
                <a:ea typeface="Lora" pitchFamily="34" charset="-122"/>
                <a:cs typeface="Lora" pitchFamily="34" charset="-120"/>
              </a:rPr>
              <a:t>adultes désignés de ton établissement</a:t>
            </a:r>
            <a:endParaRPr lang="en-US" sz="1300" dirty="0"/>
          </a:p>
        </p:txBody>
      </p:sp>
      <p:sp>
        <p:nvSpPr>
          <p:cNvPr id="21" name="Shape 14"/>
          <p:cNvSpPr/>
          <p:nvPr/>
        </p:nvSpPr>
        <p:spPr>
          <a:xfrm>
            <a:off x="929700" y="5616416"/>
            <a:ext cx="496967" cy="22860"/>
          </a:xfrm>
          <a:prstGeom prst="roundRect">
            <a:avLst>
              <a:gd name="adj" fmla="val 108720"/>
            </a:avLst>
          </a:prstGeom>
          <a:solidFill>
            <a:srgbClr val="D6D3CC"/>
          </a:solidFill>
          <a:ln/>
        </p:spPr>
      </p:sp>
      <p:sp>
        <p:nvSpPr>
          <p:cNvPr id="22" name="Shape 15"/>
          <p:cNvSpPr/>
          <p:nvPr/>
        </p:nvSpPr>
        <p:spPr>
          <a:xfrm>
            <a:off x="579775" y="5441513"/>
            <a:ext cx="372785" cy="372785"/>
          </a:xfrm>
          <a:prstGeom prst="roundRect">
            <a:avLst>
              <a:gd name="adj" fmla="val 6667"/>
            </a:avLst>
          </a:prstGeom>
          <a:solidFill>
            <a:srgbClr val="F0EDE6"/>
          </a:solidFill>
          <a:ln/>
        </p:spPr>
      </p:sp>
      <p:pic>
        <p:nvPicPr>
          <p:cNvPr id="23" name="Image 5" descr="preencoded.png">    </p:cNvPr>
          <p:cNvPicPr>
            <a:picLocks noChangeAspect="1"/>
          </p:cNvPicPr>
          <p:nvPr/>
        </p:nvPicPr>
        <p:blipFill>
          <a:blip r:embed="rId6"/>
          <a:stretch>
            <a:fillRect/>
          </a:stretch>
        </p:blipFill>
        <p:spPr>
          <a:xfrm>
            <a:off x="641866" y="5472529"/>
            <a:ext cx="248483" cy="310634"/>
          </a:xfrm>
          <a:prstGeom prst="rect">
            <a:avLst/>
          </a:prstGeom>
        </p:spPr>
      </p:pic>
      <p:sp>
        <p:nvSpPr>
          <p:cNvPr id="24" name="Text 16"/>
          <p:cNvSpPr/>
          <p:nvPr/>
        </p:nvSpPr>
        <p:spPr>
          <a:xfrm>
            <a:off x="1594604" y="5420797"/>
            <a:ext cx="2485311" cy="310515"/>
          </a:xfrm>
          <a:prstGeom prst="rect">
            <a:avLst/>
          </a:prstGeom>
          <a:noFill/>
          <a:ln/>
        </p:spPr>
        <p:txBody>
          <a:bodyPr wrap="none" lIns="0" tIns="0" rIns="0" bIns="0" rtlCol="0" anchor="t"/>
          <a:lstStyle/>
          <a:p>
            <a:pPr algn="l" indent="0" marL="0">
              <a:lnSpc>
                <a:spcPts val="2400"/>
              </a:lnSpc>
              <a:buNone/>
            </a:pPr>
            <a:r>
              <a:rPr lang="en-US" sz="1950" b="1" dirty="0">
                <a:solidFill>
                  <a:srgbClr val="910D0D"/>
                </a:solidFill>
                <a:latin typeface="Alice" pitchFamily="34" charset="0"/>
                <a:ea typeface="Alice" pitchFamily="34" charset="-122"/>
                <a:cs typeface="Alice" pitchFamily="34" charset="-120"/>
              </a:rPr>
              <a:t>Non au Harcèlement</a:t>
            </a:r>
            <a:endParaRPr lang="en-US" sz="1950" dirty="0"/>
          </a:p>
        </p:txBody>
      </p:sp>
      <p:sp>
        <p:nvSpPr>
          <p:cNvPr id="25" name="Text 17"/>
          <p:cNvSpPr/>
          <p:nvPr/>
        </p:nvSpPr>
        <p:spPr>
          <a:xfrm>
            <a:off x="1594604" y="5830610"/>
            <a:ext cx="6969562" cy="265152"/>
          </a:xfrm>
          <a:prstGeom prst="rect">
            <a:avLst/>
          </a:prstGeom>
          <a:noFill/>
          <a:ln/>
        </p:spPr>
        <p:txBody>
          <a:bodyPr wrap="none" lIns="0" tIns="0" rIns="0" bIns="0" rtlCol="0" anchor="t"/>
          <a:lstStyle/>
          <a:p>
            <a:pPr algn="l" indent="0" marL="0">
              <a:lnSpc>
                <a:spcPts val="2050"/>
              </a:lnSpc>
              <a:buNone/>
            </a:pPr>
            <a:r>
              <a:rPr lang="en-US" sz="1300" b="1" dirty="0">
                <a:solidFill>
                  <a:srgbClr val="000000"/>
                </a:solidFill>
                <a:latin typeface="Lora" pitchFamily="34" charset="0"/>
                <a:ea typeface="Lora" pitchFamily="34" charset="-122"/>
                <a:cs typeface="Lora" pitchFamily="34" charset="-120"/>
              </a:rPr>
              <a:t>Plateforme de ressources et témoignages</a:t>
            </a:r>
            <a:endParaRPr lang="en-US" sz="1300" dirty="0"/>
          </a:p>
        </p:txBody>
      </p:sp>
      <p:sp>
        <p:nvSpPr>
          <p:cNvPr id="26" name="Text 18"/>
          <p:cNvSpPr/>
          <p:nvPr/>
        </p:nvSpPr>
        <p:spPr>
          <a:xfrm>
            <a:off x="579834" y="6447711"/>
            <a:ext cx="7984331" cy="1325880"/>
          </a:xfrm>
          <a:prstGeom prst="rect">
            <a:avLst/>
          </a:prstGeom>
          <a:noFill/>
          <a:ln/>
        </p:spPr>
        <p:txBody>
          <a:bodyPr wrap="square" lIns="0" tIns="0" rIns="0" bIns="0" rtlCol="0" anchor="t"/>
          <a:lstStyle/>
          <a:p>
            <a:pPr algn="l" indent="0" marL="0">
              <a:lnSpc>
                <a:spcPts val="2600"/>
              </a:lnSpc>
              <a:buNone/>
            </a:pPr>
            <a:r>
              <a:rPr lang="en-US" sz="1600" b="1" dirty="0">
                <a:solidFill>
                  <a:srgbClr val="204C8E"/>
                </a:solidFill>
                <a:latin typeface="Lora" pitchFamily="34" charset="0"/>
                <a:ea typeface="Lora" pitchFamily="34" charset="-122"/>
                <a:cs typeface="Lora" pitchFamily="34" charset="-120"/>
              </a:rPr>
              <a:t>De nombreuses ressources sont à ta disposition pour t'informer, te conseiller ou t'aider en cas de harcèlement. N'hésite pas à les utiliser, que tu sois victime, témoin ou simplement soucieux de mieux comprendre ce phénomène pour le prévenir efficacement.</a:t>
            </a:r>
            <a:endParaRPr lang="en-US"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pic>
        <p:nvPicPr>
          <p:cNvPr id="2" name="Image 0" descr="preencoded.png">    </p:cNvPr>
          <p:cNvPicPr>
            <a:picLocks noChangeAspect="1"/>
          </p:cNvPicPr>
          <p:nvPr/>
        </p:nvPicPr>
        <p:blipFill>
          <a:blip r:embed="rId1"/>
          <a:stretch>
            <a:fillRect/>
          </a:stretch>
        </p:blipFill>
        <p:spPr>
          <a:xfrm>
            <a:off x="9144000" y="0"/>
            <a:ext cx="5486400" cy="8229600"/>
          </a:xfrm>
          <a:prstGeom prst="rect">
            <a:avLst/>
          </a:prstGeom>
        </p:spPr>
      </p:pic>
      <p:pic>
        <p:nvPicPr>
          <p:cNvPr id="3" name="Image 1" descr="preencoded.png">    </p:cNvPr>
          <p:cNvPicPr>
            <a:picLocks noChangeAspect="1"/>
          </p:cNvPicPr>
          <p:nvPr/>
        </p:nvPicPr>
        <p:blipFill>
          <a:blip r:embed="rId2"/>
          <a:stretch>
            <a:fillRect/>
          </a:stretch>
        </p:blipFill>
        <p:spPr>
          <a:xfrm>
            <a:off x="9381649" y="571500"/>
            <a:ext cx="5010983" cy="7086481"/>
          </a:xfrm>
          <a:prstGeom prst="rect">
            <a:avLst/>
          </a:prstGeom>
        </p:spPr>
      </p:pic>
      <p:sp>
        <p:nvSpPr>
          <p:cNvPr id="4" name="Text 0"/>
          <p:cNvSpPr/>
          <p:nvPr/>
        </p:nvSpPr>
        <p:spPr>
          <a:xfrm>
            <a:off x="665559" y="676751"/>
            <a:ext cx="7812881" cy="1188482"/>
          </a:xfrm>
          <a:prstGeom prst="rect">
            <a:avLst/>
          </a:prstGeom>
          <a:noFill/>
          <a:ln/>
        </p:spPr>
        <p:txBody>
          <a:bodyPr wrap="square" lIns="0" tIns="0" rIns="0" bIns="0" rtlCol="0" anchor="t"/>
          <a:lstStyle/>
          <a:p>
            <a:pPr algn="l" indent="0" marL="0">
              <a:lnSpc>
                <a:spcPts val="4650"/>
              </a:lnSpc>
              <a:buNone/>
            </a:pPr>
            <a:r>
              <a:rPr lang="en-US" sz="3700" b="1" dirty="0">
                <a:solidFill>
                  <a:srgbClr val="1F7135"/>
                </a:solidFill>
                <a:latin typeface="Alice" pitchFamily="34" charset="0"/>
                <a:ea typeface="Alice" pitchFamily="34" charset="-122"/>
                <a:cs typeface="Alice" pitchFamily="34" charset="-120"/>
              </a:rPr>
              <a:t>Actions dans les établissements scolaires</a:t>
            </a:r>
            <a:endParaRPr lang="en-US" sz="3700" dirty="0"/>
          </a:p>
        </p:txBody>
      </p:sp>
      <p:sp>
        <p:nvSpPr>
          <p:cNvPr id="5" name="Shape 1"/>
          <p:cNvSpPr/>
          <p:nvPr/>
        </p:nvSpPr>
        <p:spPr>
          <a:xfrm>
            <a:off x="879396" y="2150388"/>
            <a:ext cx="22860" cy="3971687"/>
          </a:xfrm>
          <a:prstGeom prst="roundRect">
            <a:avLst>
              <a:gd name="adj" fmla="val 124787"/>
            </a:avLst>
          </a:prstGeom>
          <a:solidFill>
            <a:srgbClr val="D6D3CC"/>
          </a:solidFill>
          <a:ln/>
        </p:spPr>
      </p:sp>
      <p:sp>
        <p:nvSpPr>
          <p:cNvPr id="6" name="Shape 2"/>
          <p:cNvSpPr/>
          <p:nvPr/>
        </p:nvSpPr>
        <p:spPr>
          <a:xfrm>
            <a:off x="1070431" y="2566630"/>
            <a:ext cx="570428" cy="22860"/>
          </a:xfrm>
          <a:prstGeom prst="roundRect">
            <a:avLst>
              <a:gd name="adj" fmla="val 124787"/>
            </a:avLst>
          </a:prstGeom>
          <a:solidFill>
            <a:srgbClr val="D6D3CC"/>
          </a:solidFill>
          <a:ln/>
        </p:spPr>
      </p:sp>
      <p:sp>
        <p:nvSpPr>
          <p:cNvPr id="7" name="Shape 3"/>
          <p:cNvSpPr/>
          <p:nvPr/>
        </p:nvSpPr>
        <p:spPr>
          <a:xfrm>
            <a:off x="665500" y="2364224"/>
            <a:ext cx="427792" cy="427792"/>
          </a:xfrm>
          <a:prstGeom prst="roundRect">
            <a:avLst>
              <a:gd name="adj" fmla="val 6668"/>
            </a:avLst>
          </a:prstGeom>
          <a:solidFill>
            <a:srgbClr val="F0EDE6"/>
          </a:solidFill>
          <a:ln/>
        </p:spPr>
      </p:sp>
      <p:pic>
        <p:nvPicPr>
          <p:cNvPr id="8" name="Image 2" descr="preencoded.png">    </p:cNvPr>
          <p:cNvPicPr>
            <a:picLocks noChangeAspect="1"/>
          </p:cNvPicPr>
          <p:nvPr/>
        </p:nvPicPr>
        <p:blipFill>
          <a:blip r:embed="rId3"/>
          <a:stretch>
            <a:fillRect/>
          </a:stretch>
        </p:blipFill>
        <p:spPr>
          <a:xfrm>
            <a:off x="736759" y="2399824"/>
            <a:ext cx="285155" cy="356473"/>
          </a:xfrm>
          <a:prstGeom prst="rect">
            <a:avLst/>
          </a:prstGeom>
        </p:spPr>
      </p:pic>
      <p:sp>
        <p:nvSpPr>
          <p:cNvPr id="9" name="Text 4"/>
          <p:cNvSpPr/>
          <p:nvPr/>
        </p:nvSpPr>
        <p:spPr>
          <a:xfrm>
            <a:off x="1830348" y="2340531"/>
            <a:ext cx="3165753" cy="297180"/>
          </a:xfrm>
          <a:prstGeom prst="rect">
            <a:avLst/>
          </a:prstGeom>
          <a:noFill/>
          <a:ln/>
        </p:spPr>
        <p:txBody>
          <a:bodyPr wrap="none" lIns="0" tIns="0" rIns="0" bIns="0" rtlCol="0" anchor="t"/>
          <a:lstStyle/>
          <a:p>
            <a:pPr algn="l" indent="0" marL="0">
              <a:lnSpc>
                <a:spcPts val="2300"/>
              </a:lnSpc>
              <a:buNone/>
            </a:pPr>
            <a:r>
              <a:rPr lang="en-US" sz="1850" b="1" dirty="0">
                <a:solidFill>
                  <a:srgbClr val="F44444"/>
                </a:solidFill>
                <a:latin typeface="Alice" pitchFamily="34" charset="0"/>
                <a:ea typeface="Alice" pitchFamily="34" charset="-122"/>
                <a:cs typeface="Alice" pitchFamily="34" charset="-120"/>
              </a:rPr>
              <a:t>Journée "Non au harcèlement"</a:t>
            </a:r>
            <a:endParaRPr lang="en-US" sz="1850" dirty="0"/>
          </a:p>
        </p:txBody>
      </p:sp>
      <p:sp>
        <p:nvSpPr>
          <p:cNvPr id="10" name="Text 5"/>
          <p:cNvSpPr/>
          <p:nvPr/>
        </p:nvSpPr>
        <p:spPr>
          <a:xfrm>
            <a:off x="1830348" y="2751773"/>
            <a:ext cx="6648093" cy="304205"/>
          </a:xfrm>
          <a:prstGeom prst="rect">
            <a:avLst/>
          </a:prstGeom>
          <a:noFill/>
          <a:ln/>
        </p:spPr>
        <p:txBody>
          <a:bodyPr wrap="none" lIns="0" tIns="0" rIns="0" bIns="0" rtlCol="0" anchor="t"/>
          <a:lstStyle/>
          <a:p>
            <a:pPr algn="l" indent="0" marL="0">
              <a:lnSpc>
                <a:spcPts val="2350"/>
              </a:lnSpc>
              <a:buNone/>
            </a:pPr>
            <a:r>
              <a:rPr lang="en-US" sz="1450" b="1" dirty="0">
                <a:solidFill>
                  <a:srgbClr val="000000"/>
                </a:solidFill>
                <a:latin typeface="Lora" pitchFamily="34" charset="0"/>
                <a:ea typeface="Lora" pitchFamily="34" charset="-122"/>
                <a:cs typeface="Lora" pitchFamily="34" charset="-120"/>
              </a:rPr>
              <a:t>Activités annuelles de sensibilisation dans tous les établissements</a:t>
            </a:r>
            <a:endParaRPr lang="en-US" sz="1450" dirty="0"/>
          </a:p>
        </p:txBody>
      </p:sp>
      <p:sp>
        <p:nvSpPr>
          <p:cNvPr id="11" name="Shape 6"/>
          <p:cNvSpPr/>
          <p:nvPr/>
        </p:nvSpPr>
        <p:spPr>
          <a:xfrm>
            <a:off x="1070431" y="3852505"/>
            <a:ext cx="570428" cy="22860"/>
          </a:xfrm>
          <a:prstGeom prst="roundRect">
            <a:avLst>
              <a:gd name="adj" fmla="val 124787"/>
            </a:avLst>
          </a:prstGeom>
          <a:solidFill>
            <a:srgbClr val="D6D3CC"/>
          </a:solidFill>
          <a:ln/>
        </p:spPr>
      </p:sp>
      <p:sp>
        <p:nvSpPr>
          <p:cNvPr id="12" name="Shape 7"/>
          <p:cNvSpPr/>
          <p:nvPr/>
        </p:nvSpPr>
        <p:spPr>
          <a:xfrm>
            <a:off x="665500" y="3650099"/>
            <a:ext cx="427792" cy="427792"/>
          </a:xfrm>
          <a:prstGeom prst="roundRect">
            <a:avLst>
              <a:gd name="adj" fmla="val 6668"/>
            </a:avLst>
          </a:prstGeom>
          <a:solidFill>
            <a:srgbClr val="F0EDE6"/>
          </a:solidFill>
          <a:ln/>
        </p:spPr>
      </p:sp>
      <p:pic>
        <p:nvPicPr>
          <p:cNvPr id="13" name="Image 3" descr="preencoded.png">    </p:cNvPr>
          <p:cNvPicPr>
            <a:picLocks noChangeAspect="1"/>
          </p:cNvPicPr>
          <p:nvPr/>
        </p:nvPicPr>
        <p:blipFill>
          <a:blip r:embed="rId4"/>
          <a:stretch>
            <a:fillRect/>
          </a:stretch>
        </p:blipFill>
        <p:spPr>
          <a:xfrm>
            <a:off x="736759" y="3685699"/>
            <a:ext cx="285155" cy="356473"/>
          </a:xfrm>
          <a:prstGeom prst="rect">
            <a:avLst/>
          </a:prstGeom>
        </p:spPr>
      </p:pic>
      <p:sp>
        <p:nvSpPr>
          <p:cNvPr id="14" name="Text 8"/>
          <p:cNvSpPr/>
          <p:nvPr/>
        </p:nvSpPr>
        <p:spPr>
          <a:xfrm>
            <a:off x="1830348" y="3626406"/>
            <a:ext cx="2377083" cy="297180"/>
          </a:xfrm>
          <a:prstGeom prst="rect">
            <a:avLst/>
          </a:prstGeom>
          <a:noFill/>
          <a:ln/>
        </p:spPr>
        <p:txBody>
          <a:bodyPr wrap="none" lIns="0" tIns="0" rIns="0" bIns="0" rtlCol="0" anchor="t"/>
          <a:lstStyle/>
          <a:p>
            <a:pPr algn="l" indent="0" marL="0">
              <a:lnSpc>
                <a:spcPts val="2300"/>
              </a:lnSpc>
              <a:buNone/>
            </a:pPr>
            <a:r>
              <a:rPr lang="en-US" sz="1850" b="1" dirty="0">
                <a:solidFill>
                  <a:srgbClr val="F44444"/>
                </a:solidFill>
                <a:latin typeface="Alice" pitchFamily="34" charset="0"/>
                <a:ea typeface="Alice" pitchFamily="34" charset="-122"/>
                <a:cs typeface="Alice" pitchFamily="34" charset="-120"/>
              </a:rPr>
              <a:t>Safer Internet Day</a:t>
            </a:r>
            <a:endParaRPr lang="en-US" sz="1850" dirty="0"/>
          </a:p>
        </p:txBody>
      </p:sp>
      <p:sp>
        <p:nvSpPr>
          <p:cNvPr id="15" name="Text 9"/>
          <p:cNvSpPr/>
          <p:nvPr/>
        </p:nvSpPr>
        <p:spPr>
          <a:xfrm>
            <a:off x="1830348" y="4037648"/>
            <a:ext cx="6648093" cy="608409"/>
          </a:xfrm>
          <a:prstGeom prst="rect">
            <a:avLst/>
          </a:prstGeom>
          <a:noFill/>
          <a:ln/>
        </p:spPr>
        <p:txBody>
          <a:bodyPr wrap="square" lIns="0" tIns="0" rIns="0" bIns="0" rtlCol="0" anchor="t"/>
          <a:lstStyle/>
          <a:p>
            <a:pPr algn="l" indent="0" marL="0">
              <a:lnSpc>
                <a:spcPts val="2350"/>
              </a:lnSpc>
              <a:buNone/>
            </a:pPr>
            <a:r>
              <a:rPr lang="en-US" sz="1450" b="1" dirty="0">
                <a:solidFill>
                  <a:srgbClr val="000000"/>
                </a:solidFill>
                <a:latin typeface="Lora" pitchFamily="34" charset="0"/>
                <a:ea typeface="Lora" pitchFamily="34" charset="-122"/>
                <a:cs typeface="Lora" pitchFamily="34" charset="-120"/>
              </a:rPr>
              <a:t>Ateliers et conférences sur la sécurité en ligne et la prévention du cyberharcèlement</a:t>
            </a:r>
            <a:endParaRPr lang="en-US" sz="1450" dirty="0"/>
          </a:p>
        </p:txBody>
      </p:sp>
      <p:sp>
        <p:nvSpPr>
          <p:cNvPr id="16" name="Shape 10"/>
          <p:cNvSpPr/>
          <p:nvPr/>
        </p:nvSpPr>
        <p:spPr>
          <a:xfrm>
            <a:off x="1070431" y="5442585"/>
            <a:ext cx="570428" cy="22860"/>
          </a:xfrm>
          <a:prstGeom prst="roundRect">
            <a:avLst>
              <a:gd name="adj" fmla="val 124787"/>
            </a:avLst>
          </a:prstGeom>
          <a:solidFill>
            <a:srgbClr val="D6D3CC"/>
          </a:solidFill>
          <a:ln/>
        </p:spPr>
      </p:sp>
      <p:sp>
        <p:nvSpPr>
          <p:cNvPr id="17" name="Shape 11"/>
          <p:cNvSpPr/>
          <p:nvPr/>
        </p:nvSpPr>
        <p:spPr>
          <a:xfrm>
            <a:off x="665500" y="5240179"/>
            <a:ext cx="427792" cy="427792"/>
          </a:xfrm>
          <a:prstGeom prst="roundRect">
            <a:avLst>
              <a:gd name="adj" fmla="val 6668"/>
            </a:avLst>
          </a:prstGeom>
          <a:solidFill>
            <a:srgbClr val="F0EDE6"/>
          </a:solidFill>
          <a:ln/>
        </p:spPr>
      </p:sp>
      <p:pic>
        <p:nvPicPr>
          <p:cNvPr id="18" name="Image 4" descr="preencoded.png">    </p:cNvPr>
          <p:cNvPicPr>
            <a:picLocks noChangeAspect="1"/>
          </p:cNvPicPr>
          <p:nvPr/>
        </p:nvPicPr>
        <p:blipFill>
          <a:blip r:embed="rId5"/>
          <a:stretch>
            <a:fillRect/>
          </a:stretch>
        </p:blipFill>
        <p:spPr>
          <a:xfrm>
            <a:off x="736759" y="5275778"/>
            <a:ext cx="285155" cy="356473"/>
          </a:xfrm>
          <a:prstGeom prst="rect">
            <a:avLst/>
          </a:prstGeom>
        </p:spPr>
      </p:pic>
      <p:sp>
        <p:nvSpPr>
          <p:cNvPr id="19" name="Text 12"/>
          <p:cNvSpPr/>
          <p:nvPr/>
        </p:nvSpPr>
        <p:spPr>
          <a:xfrm>
            <a:off x="1830348" y="5216485"/>
            <a:ext cx="3344942" cy="297180"/>
          </a:xfrm>
          <a:prstGeom prst="rect">
            <a:avLst/>
          </a:prstGeom>
          <a:noFill/>
          <a:ln/>
        </p:spPr>
        <p:txBody>
          <a:bodyPr wrap="none" lIns="0" tIns="0" rIns="0" bIns="0" rtlCol="0" anchor="t"/>
          <a:lstStyle/>
          <a:p>
            <a:pPr algn="l" indent="0" marL="0">
              <a:lnSpc>
                <a:spcPts val="2300"/>
              </a:lnSpc>
              <a:buNone/>
            </a:pPr>
            <a:r>
              <a:rPr lang="en-US" sz="1850" b="1" dirty="0">
                <a:solidFill>
                  <a:srgbClr val="F44444"/>
                </a:solidFill>
                <a:latin typeface="Alice" pitchFamily="34" charset="0"/>
                <a:ea typeface="Alice" pitchFamily="34" charset="-122"/>
                <a:cs typeface="Alice" pitchFamily="34" charset="-120"/>
              </a:rPr>
              <a:t>Concours "Non au harcèlement"</a:t>
            </a:r>
            <a:endParaRPr lang="en-US" sz="1850" dirty="0"/>
          </a:p>
        </p:txBody>
      </p:sp>
      <p:sp>
        <p:nvSpPr>
          <p:cNvPr id="20" name="Text 13"/>
          <p:cNvSpPr/>
          <p:nvPr/>
        </p:nvSpPr>
        <p:spPr>
          <a:xfrm>
            <a:off x="1830348" y="5627727"/>
            <a:ext cx="6648093" cy="304205"/>
          </a:xfrm>
          <a:prstGeom prst="rect">
            <a:avLst/>
          </a:prstGeom>
          <a:noFill/>
          <a:ln/>
        </p:spPr>
        <p:txBody>
          <a:bodyPr wrap="none" lIns="0" tIns="0" rIns="0" bIns="0" rtlCol="0" anchor="t"/>
          <a:lstStyle/>
          <a:p>
            <a:pPr algn="l" indent="0" marL="0">
              <a:lnSpc>
                <a:spcPts val="2350"/>
              </a:lnSpc>
              <a:buNone/>
            </a:pPr>
            <a:r>
              <a:rPr lang="en-US" sz="1450" b="1" dirty="0">
                <a:solidFill>
                  <a:srgbClr val="000000"/>
                </a:solidFill>
                <a:latin typeface="Lora" pitchFamily="34" charset="0"/>
                <a:ea typeface="Lora" pitchFamily="34" charset="-122"/>
                <a:cs typeface="Lora" pitchFamily="34" charset="-120"/>
              </a:rPr>
              <a:t>Projets créatifs réalisés par les élèves pour sensibiliser leurs camarades</a:t>
            </a:r>
            <a:endParaRPr lang="en-US" sz="1450" dirty="0"/>
          </a:p>
        </p:txBody>
      </p:sp>
      <p:sp>
        <p:nvSpPr>
          <p:cNvPr id="21" name="Text 14"/>
          <p:cNvSpPr/>
          <p:nvPr/>
        </p:nvSpPr>
        <p:spPr>
          <a:xfrm>
            <a:off x="665559" y="6335911"/>
            <a:ext cx="7812881" cy="1216819"/>
          </a:xfrm>
          <a:prstGeom prst="rect">
            <a:avLst/>
          </a:prstGeom>
          <a:noFill/>
          <a:ln/>
        </p:spPr>
        <p:txBody>
          <a:bodyPr wrap="square" lIns="0" tIns="0" rIns="0" bIns="0" rtlCol="0" anchor="t"/>
          <a:lstStyle/>
          <a:p>
            <a:pPr algn="l" indent="0" marL="0">
              <a:lnSpc>
                <a:spcPts val="2350"/>
              </a:lnSpc>
              <a:buNone/>
            </a:pPr>
            <a:r>
              <a:rPr lang="en-US" sz="1450" b="1" dirty="0">
                <a:solidFill>
                  <a:srgbClr val="000000"/>
                </a:solidFill>
                <a:latin typeface="Lora" pitchFamily="34" charset="0"/>
                <a:ea typeface="Lora" pitchFamily="34" charset="-122"/>
                <a:cs typeface="Lora" pitchFamily="34" charset="-120"/>
              </a:rPr>
              <a:t>Chaque établissement met en place des actions spécifiques pour lutter contre le harcèlement scolaire. Ces initiatives visent à </a:t>
            </a:r>
            <a:pPr algn="l" indent="0" marL="0">
              <a:lnSpc>
                <a:spcPts val="2350"/>
              </a:lnSpc>
              <a:buNone/>
            </a:pPr>
            <a:r>
              <a:rPr lang="en-US" sz="1450" b="1" dirty="0">
                <a:solidFill>
                  <a:srgbClr val="F44444"/>
                </a:solidFill>
                <a:latin typeface="Lora" pitchFamily="34" charset="0"/>
                <a:ea typeface="Lora" pitchFamily="34" charset="-122"/>
                <a:cs typeface="Lora" pitchFamily="34" charset="-120"/>
              </a:rPr>
              <a:t>créer une culture de respect et de bienveillance</a:t>
            </a:r>
            <a:pPr algn="l" indent="0" marL="0">
              <a:lnSpc>
                <a:spcPts val="2350"/>
              </a:lnSpc>
              <a:buNone/>
            </a:pPr>
            <a:r>
              <a:rPr lang="en-US" sz="1450" b="1" dirty="0">
                <a:solidFill>
                  <a:srgbClr val="000000"/>
                </a:solidFill>
                <a:latin typeface="Lora" pitchFamily="34" charset="0"/>
                <a:ea typeface="Lora" pitchFamily="34" charset="-122"/>
                <a:cs typeface="Lora" pitchFamily="34" charset="-120"/>
              </a:rPr>
              <a:t>, tout en donnant aux élèves les outils nécessaires pour reconnaître et réagir face aux situations problématiques.</a:t>
            </a:r>
            <a:endParaRPr lang="en-US" sz="145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Text 0"/>
          <p:cNvSpPr/>
          <p:nvPr/>
        </p:nvSpPr>
        <p:spPr>
          <a:xfrm>
            <a:off x="793790" y="917138"/>
            <a:ext cx="10215801" cy="708779"/>
          </a:xfrm>
          <a:prstGeom prst="rect">
            <a:avLst/>
          </a:prstGeom>
          <a:noFill/>
          <a:ln/>
        </p:spPr>
        <p:txBody>
          <a:bodyPr wrap="none" lIns="0" tIns="0" rIns="0" bIns="0" rtlCol="0" anchor="t"/>
          <a:lstStyle/>
          <a:p>
            <a:pPr algn="l" indent="0" marL="0">
              <a:lnSpc>
                <a:spcPts val="5550"/>
              </a:lnSpc>
              <a:buNone/>
            </a:pPr>
            <a:r>
              <a:rPr lang="en-US" sz="4450" b="1" dirty="0">
                <a:solidFill>
                  <a:srgbClr val="5E208E"/>
                </a:solidFill>
                <a:latin typeface="Alice" pitchFamily="34" charset="0"/>
                <a:ea typeface="Alice" pitchFamily="34" charset="-122"/>
                <a:cs typeface="Alice" pitchFamily="34" charset="-120"/>
              </a:rPr>
              <a:t>Ensemble, luttons contre le harcèlement</a:t>
            </a:r>
            <a:endParaRPr lang="en-US" sz="4450" dirty="0"/>
          </a:p>
        </p:txBody>
      </p:sp>
      <p:pic>
        <p:nvPicPr>
          <p:cNvPr id="3" name="Image 0" descr="preencoded.png">    </p:cNvPr>
          <p:cNvPicPr>
            <a:picLocks noChangeAspect="1"/>
          </p:cNvPicPr>
          <p:nvPr/>
        </p:nvPicPr>
        <p:blipFill>
          <a:blip r:embed="rId1"/>
          <a:stretch>
            <a:fillRect/>
          </a:stretch>
        </p:blipFill>
        <p:spPr>
          <a:xfrm>
            <a:off x="793790" y="2079546"/>
            <a:ext cx="793790" cy="793790"/>
          </a:xfrm>
          <a:prstGeom prst="rect">
            <a:avLst/>
          </a:prstGeom>
        </p:spPr>
      </p:pic>
      <p:sp>
        <p:nvSpPr>
          <p:cNvPr id="4" name="Text 1"/>
          <p:cNvSpPr/>
          <p:nvPr/>
        </p:nvSpPr>
        <p:spPr>
          <a:xfrm>
            <a:off x="1153001" y="3156823"/>
            <a:ext cx="3402330" cy="425291"/>
          </a:xfrm>
          <a:prstGeom prst="rect">
            <a:avLst/>
          </a:prstGeom>
          <a:noFill/>
          <a:ln/>
        </p:spPr>
        <p:txBody>
          <a:bodyPr wrap="none" lIns="0" tIns="0" rIns="0" bIns="0" rtlCol="0" anchor="t"/>
          <a:lstStyle/>
          <a:p>
            <a:pPr algn="ctr" indent="0" marL="0">
              <a:lnSpc>
                <a:spcPts val="3300"/>
              </a:lnSpc>
              <a:buNone/>
            </a:pPr>
            <a:r>
              <a:rPr lang="en-US" sz="2650" b="1" dirty="0">
                <a:solidFill>
                  <a:srgbClr val="5E208E"/>
                </a:solidFill>
                <a:latin typeface="Alice" pitchFamily="34" charset="0"/>
                <a:ea typeface="Alice" pitchFamily="34" charset="-122"/>
                <a:cs typeface="Alice" pitchFamily="34" charset="-120"/>
              </a:rPr>
              <a:t>Prévention</a:t>
            </a:r>
            <a:endParaRPr lang="en-US" sz="2650" dirty="0"/>
          </a:p>
        </p:txBody>
      </p:sp>
      <p:sp>
        <p:nvSpPr>
          <p:cNvPr id="5" name="Text 2"/>
          <p:cNvSpPr/>
          <p:nvPr/>
        </p:nvSpPr>
        <p:spPr>
          <a:xfrm>
            <a:off x="793790" y="3718203"/>
            <a:ext cx="4120753" cy="362903"/>
          </a:xfrm>
          <a:prstGeom prst="rect">
            <a:avLst/>
          </a:prstGeom>
          <a:noFill/>
          <a:ln/>
        </p:spPr>
        <p:txBody>
          <a:bodyPr wrap="none" lIns="0" tIns="0" rIns="0" bIns="0" rtlCol="0" anchor="t"/>
          <a:lstStyle/>
          <a:p>
            <a:pPr algn="l" indent="0" marL="0">
              <a:lnSpc>
                <a:spcPts val="2850"/>
              </a:lnSpc>
              <a:buNone/>
            </a:pPr>
            <a:r>
              <a:rPr lang="en-US" sz="1750" b="1" dirty="0">
                <a:solidFill>
                  <a:srgbClr val="000000"/>
                </a:solidFill>
                <a:latin typeface="Lora" pitchFamily="34" charset="0"/>
                <a:ea typeface="Lora" pitchFamily="34" charset="-122"/>
                <a:cs typeface="Lora" pitchFamily="34" charset="-120"/>
              </a:rPr>
              <a:t>Sensibilisation et éducation</a:t>
            </a:r>
            <a:endParaRPr lang="en-US" sz="1750" dirty="0"/>
          </a:p>
        </p:txBody>
      </p:sp>
      <p:pic>
        <p:nvPicPr>
          <p:cNvPr id="6" name="Image 1" descr="preencoded.png">    </p:cNvPr>
          <p:cNvPicPr>
            <a:picLocks noChangeAspect="1"/>
          </p:cNvPicPr>
          <p:nvPr/>
        </p:nvPicPr>
        <p:blipFill>
          <a:blip r:embed="rId2"/>
          <a:stretch>
            <a:fillRect/>
          </a:stretch>
        </p:blipFill>
        <p:spPr>
          <a:xfrm>
            <a:off x="5254704" y="2079546"/>
            <a:ext cx="793790" cy="793790"/>
          </a:xfrm>
          <a:prstGeom prst="rect">
            <a:avLst/>
          </a:prstGeom>
        </p:spPr>
      </p:pic>
      <p:sp>
        <p:nvSpPr>
          <p:cNvPr id="7" name="Text 3"/>
          <p:cNvSpPr/>
          <p:nvPr/>
        </p:nvSpPr>
        <p:spPr>
          <a:xfrm>
            <a:off x="5613916" y="3156823"/>
            <a:ext cx="3402330" cy="425291"/>
          </a:xfrm>
          <a:prstGeom prst="rect">
            <a:avLst/>
          </a:prstGeom>
          <a:noFill/>
          <a:ln/>
        </p:spPr>
        <p:txBody>
          <a:bodyPr wrap="none" lIns="0" tIns="0" rIns="0" bIns="0" rtlCol="0" anchor="t"/>
          <a:lstStyle/>
          <a:p>
            <a:pPr algn="ctr" indent="0" marL="0">
              <a:lnSpc>
                <a:spcPts val="3300"/>
              </a:lnSpc>
              <a:buNone/>
            </a:pPr>
            <a:r>
              <a:rPr lang="en-US" sz="2650" b="1" dirty="0">
                <a:solidFill>
                  <a:srgbClr val="5E208E"/>
                </a:solidFill>
                <a:latin typeface="Alice" pitchFamily="34" charset="0"/>
                <a:ea typeface="Alice" pitchFamily="34" charset="-122"/>
                <a:cs typeface="Alice" pitchFamily="34" charset="-120"/>
              </a:rPr>
              <a:t>Écoute</a:t>
            </a:r>
            <a:endParaRPr lang="en-US" sz="2650" dirty="0"/>
          </a:p>
        </p:txBody>
      </p:sp>
      <p:sp>
        <p:nvSpPr>
          <p:cNvPr id="8" name="Text 4"/>
          <p:cNvSpPr/>
          <p:nvPr/>
        </p:nvSpPr>
        <p:spPr>
          <a:xfrm>
            <a:off x="5254704" y="3718203"/>
            <a:ext cx="4120872" cy="362903"/>
          </a:xfrm>
          <a:prstGeom prst="rect">
            <a:avLst/>
          </a:prstGeom>
          <a:noFill/>
          <a:ln/>
        </p:spPr>
        <p:txBody>
          <a:bodyPr wrap="none" lIns="0" tIns="0" rIns="0" bIns="0" rtlCol="0" anchor="t"/>
          <a:lstStyle/>
          <a:p>
            <a:pPr algn="l" indent="0" marL="0">
              <a:lnSpc>
                <a:spcPts val="2850"/>
              </a:lnSpc>
              <a:buNone/>
            </a:pPr>
            <a:r>
              <a:rPr lang="en-US" sz="1750" b="1" dirty="0">
                <a:solidFill>
                  <a:srgbClr val="000000"/>
                </a:solidFill>
                <a:latin typeface="Lora" pitchFamily="34" charset="0"/>
                <a:ea typeface="Lora" pitchFamily="34" charset="-122"/>
                <a:cs typeface="Lora" pitchFamily="34" charset="-120"/>
              </a:rPr>
              <a:t>Attention et soutien aux victimes</a:t>
            </a:r>
            <a:endParaRPr lang="en-US" sz="1750" dirty="0"/>
          </a:p>
        </p:txBody>
      </p:sp>
      <p:pic>
        <p:nvPicPr>
          <p:cNvPr id="9" name="Image 2" descr="preencoded.png">    </p:cNvPr>
          <p:cNvPicPr>
            <a:picLocks noChangeAspect="1"/>
          </p:cNvPicPr>
          <p:nvPr/>
        </p:nvPicPr>
        <p:blipFill>
          <a:blip r:embed="rId3"/>
          <a:stretch>
            <a:fillRect/>
          </a:stretch>
        </p:blipFill>
        <p:spPr>
          <a:xfrm>
            <a:off x="9715738" y="2079546"/>
            <a:ext cx="793790" cy="793790"/>
          </a:xfrm>
          <a:prstGeom prst="rect">
            <a:avLst/>
          </a:prstGeom>
        </p:spPr>
      </p:pic>
      <p:sp>
        <p:nvSpPr>
          <p:cNvPr id="10" name="Text 5"/>
          <p:cNvSpPr/>
          <p:nvPr/>
        </p:nvSpPr>
        <p:spPr>
          <a:xfrm>
            <a:off x="10358438" y="3156823"/>
            <a:ext cx="2835235" cy="354330"/>
          </a:xfrm>
          <a:prstGeom prst="rect">
            <a:avLst/>
          </a:prstGeom>
          <a:noFill/>
          <a:ln/>
        </p:spPr>
        <p:txBody>
          <a:bodyPr wrap="none" lIns="0" tIns="0" rIns="0" bIns="0" rtlCol="0" anchor="t"/>
          <a:lstStyle/>
          <a:p>
            <a:pPr algn="ctr" indent="0" marL="0">
              <a:lnSpc>
                <a:spcPts val="2750"/>
              </a:lnSpc>
              <a:buNone/>
            </a:pPr>
            <a:r>
              <a:rPr lang="en-US" sz="2200" b="1" dirty="0">
                <a:solidFill>
                  <a:srgbClr val="5E208E"/>
                </a:solidFill>
                <a:latin typeface="Alice" pitchFamily="34" charset="0"/>
                <a:ea typeface="Alice" pitchFamily="34" charset="-122"/>
                <a:cs typeface="Alice" pitchFamily="34" charset="-120"/>
              </a:rPr>
              <a:t>Solidarité</a:t>
            </a:r>
            <a:endParaRPr lang="en-US" sz="2200" dirty="0"/>
          </a:p>
        </p:txBody>
      </p:sp>
      <p:sp>
        <p:nvSpPr>
          <p:cNvPr id="11" name="Text 6"/>
          <p:cNvSpPr/>
          <p:nvPr/>
        </p:nvSpPr>
        <p:spPr>
          <a:xfrm>
            <a:off x="9715738" y="3647242"/>
            <a:ext cx="4120753" cy="362903"/>
          </a:xfrm>
          <a:prstGeom prst="rect">
            <a:avLst/>
          </a:prstGeom>
          <a:noFill/>
          <a:ln/>
        </p:spPr>
        <p:txBody>
          <a:bodyPr wrap="none" lIns="0" tIns="0" rIns="0" bIns="0" rtlCol="0" anchor="t"/>
          <a:lstStyle/>
          <a:p>
            <a:pPr algn="l" indent="0" marL="0">
              <a:lnSpc>
                <a:spcPts val="2850"/>
              </a:lnSpc>
              <a:buNone/>
            </a:pPr>
            <a:r>
              <a:rPr lang="en-US" sz="1750" b="1" dirty="0">
                <a:solidFill>
                  <a:srgbClr val="000000"/>
                </a:solidFill>
                <a:latin typeface="Lora" pitchFamily="34" charset="0"/>
                <a:ea typeface="Lora" pitchFamily="34" charset="-122"/>
                <a:cs typeface="Lora" pitchFamily="34" charset="-120"/>
              </a:rPr>
              <a:t>Entraide et action collective</a:t>
            </a:r>
            <a:endParaRPr lang="en-US" sz="1750" dirty="0"/>
          </a:p>
        </p:txBody>
      </p:sp>
      <p:sp>
        <p:nvSpPr>
          <p:cNvPr id="12" name="Text 7"/>
          <p:cNvSpPr/>
          <p:nvPr/>
        </p:nvSpPr>
        <p:spPr>
          <a:xfrm>
            <a:off x="793790" y="4336256"/>
            <a:ext cx="13042821" cy="1360527"/>
          </a:xfrm>
          <a:prstGeom prst="rect">
            <a:avLst/>
          </a:prstGeom>
          <a:noFill/>
          <a:ln/>
        </p:spPr>
        <p:txBody>
          <a:bodyPr wrap="square" lIns="0" tIns="0" rIns="0" bIns="0" rtlCol="0" anchor="t"/>
          <a:lstStyle/>
          <a:p>
            <a:pPr algn="l" indent="0" marL="0">
              <a:lnSpc>
                <a:spcPts val="3550"/>
              </a:lnSpc>
              <a:buNone/>
            </a:pPr>
            <a:r>
              <a:rPr lang="en-US" sz="2200" b="1" dirty="0">
                <a:solidFill>
                  <a:srgbClr val="000000"/>
                </a:solidFill>
                <a:latin typeface="Lora" pitchFamily="34" charset="0"/>
                <a:ea typeface="Lora" pitchFamily="34" charset="-122"/>
                <a:cs typeface="Lora" pitchFamily="34" charset="-120"/>
              </a:rPr>
              <a:t>Le harcèlement scolaire est un problème sérieux, mais ensemble, nous pouvons faire la différence. En tant qu'élèves, vous avez un rôle essentiel à jouer dans la création d'un environnement scolaire sûr et respectueux pour tous.</a:t>
            </a:r>
            <a:endParaRPr lang="en-US" sz="2200" dirty="0"/>
          </a:p>
        </p:txBody>
      </p:sp>
      <p:sp>
        <p:nvSpPr>
          <p:cNvPr id="13" name="Text 8"/>
          <p:cNvSpPr/>
          <p:nvPr/>
        </p:nvSpPr>
        <p:spPr>
          <a:xfrm>
            <a:off x="793790" y="5951934"/>
            <a:ext cx="13042821" cy="1360527"/>
          </a:xfrm>
          <a:prstGeom prst="rect">
            <a:avLst/>
          </a:prstGeom>
          <a:noFill/>
          <a:ln/>
        </p:spPr>
        <p:txBody>
          <a:bodyPr wrap="square" lIns="0" tIns="0" rIns="0" bIns="0" rtlCol="0" anchor="t"/>
          <a:lstStyle/>
          <a:p>
            <a:pPr algn="l" indent="0" marL="0">
              <a:lnSpc>
                <a:spcPts val="3550"/>
              </a:lnSpc>
              <a:buNone/>
            </a:pPr>
            <a:r>
              <a:rPr lang="en-US" sz="2200" b="1" dirty="0">
                <a:solidFill>
                  <a:srgbClr val="910D0D"/>
                </a:solidFill>
                <a:latin typeface="Lora" pitchFamily="34" charset="0"/>
                <a:ea typeface="Lora" pitchFamily="34" charset="-122"/>
                <a:cs typeface="Lora" pitchFamily="34" charset="-120"/>
              </a:rPr>
              <a:t>Le dispositif pHARe et toutes les actions mises en place dans votre établissement sont là pour vous accompagner. N'oubliez pas : parlez-en, signalez-le, et surtout, soutenez-vous les uns les autres ! Merci pour votre attention.</a:t>
            </a:r>
            <a:endParaRPr lang="en-US" sz="2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(16:9)</PresentationFormat>
  <Paragraphs>0</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Slide 1</vt:lpstr>
      <vt:lpstr>Slide 2</vt:lpstr>
      <vt:lpstr>Slide 3</vt:lpstr>
      <vt:lpstr>Slide 4</vt:lpstr>
      <vt:lpstr>Slide 5</vt:lpstr>
      <vt:lpstr>Slide 6</vt:lpstr>
      <vt:lpstr>Slide 7</vt:lpstr>
      <vt:lpstr>Slide 8</vt:lpstr>
      <vt:lpstr>Slide 9</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PptxGenJS</cp:lastModifiedBy>
  <cp:revision>1</cp:revision>
  <dcterms:created xsi:type="dcterms:W3CDTF">2025-03-29T15:04:49Z</dcterms:created>
  <dcterms:modified xsi:type="dcterms:W3CDTF">2025-03-29T15:04:49Z</dcterms:modified>
</cp:coreProperties>
</file>